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nva Sans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Gotham Bold" panose="020B0604020202020204" charset="0"/>
      <p:regular r:id="rId17"/>
    </p:embeddedFont>
    <p:embeddedFont>
      <p:font typeface="Montserrat Bold" panose="020B0604020202020204" charset="0"/>
      <p:regular r:id="rId18"/>
    </p:embeddedFont>
    <p:embeddedFont>
      <p:font typeface="Poppins Bold" panose="020B0604020202020204" charset="0"/>
      <p:regular r:id="rId19"/>
    </p:embeddedFont>
    <p:embeddedFont>
      <p:font typeface="Roboto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image" Target="../media/image1.jpeg"/><Relationship Id="rId16" Type="http://schemas.openxmlformats.org/officeDocument/2006/relationships/image" Target="../media/image7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svg"/><Relationship Id="rId4" Type="http://schemas.openxmlformats.org/officeDocument/2006/relationships/image" Target="../media/image3.svg"/><Relationship Id="rId9" Type="http://schemas.openxmlformats.org/officeDocument/2006/relationships/image" Target="../media/image67.png"/><Relationship Id="rId14" Type="http://schemas.openxmlformats.org/officeDocument/2006/relationships/image" Target="../media/image7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.png"/><Relationship Id="rId7" Type="http://schemas.openxmlformats.org/officeDocument/2006/relationships/image" Target="../media/image7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" Type="http://schemas.openxmlformats.org/officeDocument/2006/relationships/image" Target="../media/image1.jpeg"/><Relationship Id="rId16" Type="http://schemas.openxmlformats.org/officeDocument/2006/relationships/image" Target="../media/image29.sv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4" Type="http://schemas.openxmlformats.org/officeDocument/2006/relationships/image" Target="../media/image3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sv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2.png"/><Relationship Id="rId21" Type="http://schemas.openxmlformats.org/officeDocument/2006/relationships/image" Target="../media/image50.sv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5" Type="http://schemas.openxmlformats.org/officeDocument/2006/relationships/image" Target="../media/image54.svg"/><Relationship Id="rId2" Type="http://schemas.openxmlformats.org/officeDocument/2006/relationships/image" Target="../media/image1.jpe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40.svg"/><Relationship Id="rId24" Type="http://schemas.openxmlformats.org/officeDocument/2006/relationships/image" Target="../media/image53.png"/><Relationship Id="rId5" Type="http://schemas.openxmlformats.org/officeDocument/2006/relationships/image" Target="../media/image34.png"/><Relationship Id="rId15" Type="http://schemas.openxmlformats.org/officeDocument/2006/relationships/image" Target="../media/image44.svg"/><Relationship Id="rId23" Type="http://schemas.openxmlformats.org/officeDocument/2006/relationships/image" Target="../media/image52.svg"/><Relationship Id="rId10" Type="http://schemas.openxmlformats.org/officeDocument/2006/relationships/image" Target="../media/image39.png"/><Relationship Id="rId19" Type="http://schemas.openxmlformats.org/officeDocument/2006/relationships/image" Target="../media/image48.svg"/><Relationship Id="rId4" Type="http://schemas.openxmlformats.org/officeDocument/2006/relationships/image" Target="../media/image3.sv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12" Type="http://schemas.openxmlformats.org/officeDocument/2006/relationships/image" Target="../media/image5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53.png"/><Relationship Id="rId5" Type="http://schemas.openxmlformats.org/officeDocument/2006/relationships/image" Target="../media/image34.png"/><Relationship Id="rId10" Type="http://schemas.openxmlformats.org/officeDocument/2006/relationships/image" Target="../media/image52.svg"/><Relationship Id="rId4" Type="http://schemas.openxmlformats.org/officeDocument/2006/relationships/image" Target="../media/image3.svg"/><Relationship Id="rId9" Type="http://schemas.openxmlformats.org/officeDocument/2006/relationships/image" Target="../media/image51.png"/><Relationship Id="rId14" Type="http://schemas.openxmlformats.org/officeDocument/2006/relationships/image" Target="../media/image5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59.jpe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12" Type="http://schemas.openxmlformats.org/officeDocument/2006/relationships/image" Target="../media/image5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53.png"/><Relationship Id="rId5" Type="http://schemas.openxmlformats.org/officeDocument/2006/relationships/image" Target="../media/image34.png"/><Relationship Id="rId15" Type="http://schemas.openxmlformats.org/officeDocument/2006/relationships/image" Target="../media/image61.jpeg"/><Relationship Id="rId10" Type="http://schemas.openxmlformats.org/officeDocument/2006/relationships/image" Target="../media/image52.svg"/><Relationship Id="rId4" Type="http://schemas.openxmlformats.org/officeDocument/2006/relationships/image" Target="../media/image3.svg"/><Relationship Id="rId9" Type="http://schemas.openxmlformats.org/officeDocument/2006/relationships/image" Target="../media/image51.png"/><Relationship Id="rId14" Type="http://schemas.openxmlformats.org/officeDocument/2006/relationships/image" Target="../media/image6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346745">
            <a:off x="-388006" y="9509422"/>
            <a:ext cx="1397340" cy="1418619"/>
          </a:xfrm>
          <a:custGeom>
            <a:avLst/>
            <a:gdLst/>
            <a:ahLst/>
            <a:cxnLst/>
            <a:rect l="l" t="t" r="r" b="b"/>
            <a:pathLst>
              <a:path w="1397340" h="1418619">
                <a:moveTo>
                  <a:pt x="0" y="0"/>
                </a:moveTo>
                <a:lnTo>
                  <a:pt x="1397340" y="0"/>
                </a:lnTo>
                <a:lnTo>
                  <a:pt x="1397340" y="1418619"/>
                </a:lnTo>
                <a:lnTo>
                  <a:pt x="0" y="14186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7783684" y="134947"/>
            <a:ext cx="1595214" cy="1614725"/>
          </a:xfrm>
          <a:custGeom>
            <a:avLst/>
            <a:gdLst/>
            <a:ahLst/>
            <a:cxnLst/>
            <a:rect l="l" t="t" r="r" b="b"/>
            <a:pathLst>
              <a:path w="1595214" h="1614725">
                <a:moveTo>
                  <a:pt x="0" y="0"/>
                </a:moveTo>
                <a:lnTo>
                  <a:pt x="1595214" y="0"/>
                </a:lnTo>
                <a:lnTo>
                  <a:pt x="1595214" y="1614725"/>
                </a:lnTo>
                <a:lnTo>
                  <a:pt x="0" y="16147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609600" y="3329753"/>
            <a:ext cx="5111802" cy="5111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100000"/>
                  </a:srgbClr>
                </a:gs>
                <a:gs pos="50000">
                  <a:srgbClr val="FFFFFF">
                    <a:alpha val="0"/>
                  </a:srgbClr>
                </a:gs>
                <a:gs pos="75000">
                  <a:srgbClr val="FCFDFE">
                    <a:alpha val="0"/>
                  </a:srgbClr>
                </a:gs>
                <a:gs pos="100000">
                  <a:srgbClr val="FCFDFE">
                    <a:alpha val="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4636154" y="2638309"/>
            <a:ext cx="5111802" cy="6494689"/>
            <a:chOff x="0" y="0"/>
            <a:chExt cx="1168896" cy="14851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68896" cy="1485116"/>
            </a:xfrm>
            <a:custGeom>
              <a:avLst/>
              <a:gdLst/>
              <a:ahLst/>
              <a:cxnLst/>
              <a:rect l="l" t="t" r="r" b="b"/>
              <a:pathLst>
                <a:path w="1168896" h="1485116">
                  <a:moveTo>
                    <a:pt x="584448" y="0"/>
                  </a:moveTo>
                  <a:lnTo>
                    <a:pt x="1168896" y="1485116"/>
                  </a:lnTo>
                  <a:lnTo>
                    <a:pt x="0" y="1485116"/>
                  </a:lnTo>
                  <a:lnTo>
                    <a:pt x="584448" y="0"/>
                  </a:lnTo>
                  <a:close/>
                </a:path>
              </a:pathLst>
            </a:custGeom>
            <a:gradFill rotWithShape="1">
              <a:gsLst>
                <a:gs pos="0">
                  <a:srgbClr val="6AD572">
                    <a:alpha val="100000"/>
                  </a:srgbClr>
                </a:gs>
                <a:gs pos="100000">
                  <a:srgbClr val="6AD572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182640" y="641893"/>
              <a:ext cx="803616" cy="7371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8540044" y="2638309"/>
            <a:ext cx="5111802" cy="6494689"/>
            <a:chOff x="0" y="0"/>
            <a:chExt cx="1168896" cy="148511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68896" cy="1485116"/>
            </a:xfrm>
            <a:custGeom>
              <a:avLst/>
              <a:gdLst/>
              <a:ahLst/>
              <a:cxnLst/>
              <a:rect l="l" t="t" r="r" b="b"/>
              <a:pathLst>
                <a:path w="1168896" h="1485116">
                  <a:moveTo>
                    <a:pt x="584448" y="0"/>
                  </a:moveTo>
                  <a:lnTo>
                    <a:pt x="1168896" y="1485116"/>
                  </a:lnTo>
                  <a:lnTo>
                    <a:pt x="0" y="1485116"/>
                  </a:lnTo>
                  <a:lnTo>
                    <a:pt x="584448" y="0"/>
                  </a:lnTo>
                  <a:close/>
                </a:path>
              </a:pathLst>
            </a:custGeom>
            <a:gradFill rotWithShape="1">
              <a:gsLst>
                <a:gs pos="0">
                  <a:srgbClr val="65A6FE">
                    <a:alpha val="100000"/>
                  </a:srgbClr>
                </a:gs>
                <a:gs pos="100000">
                  <a:srgbClr val="65A6FE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182640" y="641893"/>
              <a:ext cx="803616" cy="7371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12566598" y="3329753"/>
            <a:ext cx="5111802" cy="511180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100000"/>
                  </a:srgbClr>
                </a:gs>
                <a:gs pos="50000">
                  <a:srgbClr val="FFFFFF">
                    <a:alpha val="0"/>
                  </a:srgbClr>
                </a:gs>
                <a:gs pos="75000">
                  <a:srgbClr val="FCFDFE">
                    <a:alpha val="0"/>
                  </a:srgbClr>
                </a:gs>
                <a:gs pos="100000">
                  <a:srgbClr val="FCFDFE">
                    <a:alpha val="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18320" y="3622517"/>
            <a:ext cx="4451359" cy="445135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9EBF4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209324" y="3950977"/>
            <a:ext cx="3869352" cy="386935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EBF4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7410954" y="4428548"/>
            <a:ext cx="3466093" cy="3466093"/>
          </a:xfrm>
          <a:custGeom>
            <a:avLst/>
            <a:gdLst/>
            <a:ahLst/>
            <a:cxnLst/>
            <a:rect l="l" t="t" r="r" b="b"/>
            <a:pathLst>
              <a:path w="3466093" h="3466093">
                <a:moveTo>
                  <a:pt x="0" y="0"/>
                </a:moveTo>
                <a:lnTo>
                  <a:pt x="3466092" y="0"/>
                </a:lnTo>
                <a:lnTo>
                  <a:pt x="3466092" y="3466093"/>
                </a:lnTo>
                <a:lnTo>
                  <a:pt x="0" y="34660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4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6" name="Group 26"/>
          <p:cNvGrpSpPr/>
          <p:nvPr/>
        </p:nvGrpSpPr>
        <p:grpSpPr>
          <a:xfrm>
            <a:off x="7673072" y="4509976"/>
            <a:ext cx="2941856" cy="294185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EBF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673072" y="4414726"/>
            <a:ext cx="2941856" cy="2941856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E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023748" y="4727945"/>
            <a:ext cx="2240504" cy="2240504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19075" cap="sq">
              <a:gradFill>
                <a:gsLst>
                  <a:gs pos="0">
                    <a:srgbClr val="6AD572">
                      <a:alpha val="100000"/>
                    </a:srgbClr>
                  </a:gs>
                  <a:gs pos="100000">
                    <a:srgbClr val="65A6F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854252" y="4581486"/>
            <a:ext cx="3867150" cy="57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899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Team Members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6627201" y="4727945"/>
            <a:ext cx="819470" cy="966930"/>
            <a:chOff x="0" y="0"/>
            <a:chExt cx="1092627" cy="1289241"/>
          </a:xfrm>
        </p:grpSpPr>
        <p:sp>
          <p:nvSpPr>
            <p:cNvPr id="37" name="Freeform 37"/>
            <p:cNvSpPr/>
            <p:nvPr/>
          </p:nvSpPr>
          <p:spPr>
            <a:xfrm>
              <a:off x="0" y="198600"/>
              <a:ext cx="1092627" cy="1090641"/>
            </a:xfrm>
            <a:custGeom>
              <a:avLst/>
              <a:gdLst/>
              <a:ahLst/>
              <a:cxnLst/>
              <a:rect l="l" t="t" r="r" b="b"/>
              <a:pathLst>
                <a:path w="1092627" h="1090641">
                  <a:moveTo>
                    <a:pt x="0" y="0"/>
                  </a:moveTo>
                  <a:lnTo>
                    <a:pt x="1092627" y="0"/>
                  </a:lnTo>
                  <a:lnTo>
                    <a:pt x="1092627" y="1090641"/>
                  </a:lnTo>
                  <a:lnTo>
                    <a:pt x="0" y="1090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0000"/>
              </a:blip>
              <a:stretch>
                <a:fillRect/>
              </a:stretch>
            </a:blipFill>
          </p:spPr>
        </p:sp>
        <p:grpSp>
          <p:nvGrpSpPr>
            <p:cNvPr id="38" name="Group 38"/>
            <p:cNvGrpSpPr/>
            <p:nvPr/>
          </p:nvGrpSpPr>
          <p:grpSpPr>
            <a:xfrm>
              <a:off x="41073" y="80317"/>
              <a:ext cx="1010481" cy="1010481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EBF4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6939" tIns="36939" rIns="36939" bIns="36939" rtlCol="0" anchor="ctr"/>
              <a:lstStyle/>
              <a:p>
                <a:pPr algn="ctr">
                  <a:lnSpc>
                    <a:spcPts val="2488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41073" y="0"/>
              <a:ext cx="1010481" cy="1010481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6939" tIns="36939" rIns="36939" bIns="36939" rtlCol="0" anchor="ctr"/>
              <a:lstStyle/>
              <a:p>
                <a:pPr algn="ctr">
                  <a:lnSpc>
                    <a:spcPts val="2488"/>
                  </a:lnSpc>
                </a:pPr>
                <a:endParaRPr/>
              </a:p>
            </p:txBody>
          </p:sp>
        </p:grpSp>
      </p:grpSp>
      <p:grpSp>
        <p:nvGrpSpPr>
          <p:cNvPr id="44" name="Group 44"/>
          <p:cNvGrpSpPr/>
          <p:nvPr/>
        </p:nvGrpSpPr>
        <p:grpSpPr>
          <a:xfrm>
            <a:off x="10843528" y="4727945"/>
            <a:ext cx="819470" cy="966930"/>
            <a:chOff x="0" y="0"/>
            <a:chExt cx="1092627" cy="1289241"/>
          </a:xfrm>
        </p:grpSpPr>
        <p:sp>
          <p:nvSpPr>
            <p:cNvPr id="45" name="Freeform 45"/>
            <p:cNvSpPr/>
            <p:nvPr/>
          </p:nvSpPr>
          <p:spPr>
            <a:xfrm>
              <a:off x="0" y="198600"/>
              <a:ext cx="1092627" cy="1090641"/>
            </a:xfrm>
            <a:custGeom>
              <a:avLst/>
              <a:gdLst/>
              <a:ahLst/>
              <a:cxnLst/>
              <a:rect l="l" t="t" r="r" b="b"/>
              <a:pathLst>
                <a:path w="1092627" h="1090641">
                  <a:moveTo>
                    <a:pt x="0" y="0"/>
                  </a:moveTo>
                  <a:lnTo>
                    <a:pt x="1092627" y="0"/>
                  </a:lnTo>
                  <a:lnTo>
                    <a:pt x="1092627" y="1090641"/>
                  </a:lnTo>
                  <a:lnTo>
                    <a:pt x="0" y="1090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0000"/>
              </a:blip>
              <a:stretch>
                <a:fillRect/>
              </a:stretch>
            </a:blipFill>
          </p:spPr>
        </p:sp>
        <p:grpSp>
          <p:nvGrpSpPr>
            <p:cNvPr id="46" name="Group 46"/>
            <p:cNvGrpSpPr/>
            <p:nvPr/>
          </p:nvGrpSpPr>
          <p:grpSpPr>
            <a:xfrm>
              <a:off x="41073" y="80317"/>
              <a:ext cx="1010481" cy="1010481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EBF4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6939" tIns="36939" rIns="36939" bIns="36939" rtlCol="0" anchor="ctr"/>
              <a:lstStyle/>
              <a:p>
                <a:pPr algn="ctr">
                  <a:lnSpc>
                    <a:spcPts val="2488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41073" y="0"/>
              <a:ext cx="1010481" cy="1010481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6939" tIns="36939" rIns="36939" bIns="36939" rtlCol="0" anchor="ctr"/>
              <a:lstStyle/>
              <a:p>
                <a:pPr algn="ctr">
                  <a:lnSpc>
                    <a:spcPts val="2488"/>
                  </a:lnSpc>
                </a:pPr>
                <a:endParaRPr/>
              </a:p>
            </p:txBody>
          </p:sp>
        </p:grpSp>
      </p:grpSp>
      <p:grpSp>
        <p:nvGrpSpPr>
          <p:cNvPr id="52" name="Group 52"/>
          <p:cNvGrpSpPr/>
          <p:nvPr/>
        </p:nvGrpSpPr>
        <p:grpSpPr>
          <a:xfrm>
            <a:off x="6627201" y="6226072"/>
            <a:ext cx="819470" cy="966930"/>
            <a:chOff x="0" y="0"/>
            <a:chExt cx="1092627" cy="1289241"/>
          </a:xfrm>
        </p:grpSpPr>
        <p:sp>
          <p:nvSpPr>
            <p:cNvPr id="53" name="Freeform 53"/>
            <p:cNvSpPr/>
            <p:nvPr/>
          </p:nvSpPr>
          <p:spPr>
            <a:xfrm>
              <a:off x="0" y="198600"/>
              <a:ext cx="1092627" cy="1090641"/>
            </a:xfrm>
            <a:custGeom>
              <a:avLst/>
              <a:gdLst/>
              <a:ahLst/>
              <a:cxnLst/>
              <a:rect l="l" t="t" r="r" b="b"/>
              <a:pathLst>
                <a:path w="1092627" h="1090641">
                  <a:moveTo>
                    <a:pt x="0" y="0"/>
                  </a:moveTo>
                  <a:lnTo>
                    <a:pt x="1092627" y="0"/>
                  </a:lnTo>
                  <a:lnTo>
                    <a:pt x="1092627" y="1090641"/>
                  </a:lnTo>
                  <a:lnTo>
                    <a:pt x="0" y="1090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0000"/>
              </a:blip>
              <a:stretch>
                <a:fillRect/>
              </a:stretch>
            </a:blipFill>
          </p:spPr>
        </p:sp>
        <p:grpSp>
          <p:nvGrpSpPr>
            <p:cNvPr id="54" name="Group 54"/>
            <p:cNvGrpSpPr/>
            <p:nvPr/>
          </p:nvGrpSpPr>
          <p:grpSpPr>
            <a:xfrm>
              <a:off x="41073" y="80317"/>
              <a:ext cx="1010481" cy="1010481"/>
              <a:chOff x="0" y="0"/>
              <a:chExt cx="812800" cy="8128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EBF4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6939" tIns="36939" rIns="36939" bIns="36939" rtlCol="0" anchor="ctr"/>
              <a:lstStyle/>
              <a:p>
                <a:pPr algn="ctr">
                  <a:lnSpc>
                    <a:spcPts val="2488"/>
                  </a:lnSpc>
                </a:pPr>
                <a:endParaRPr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41073" y="0"/>
              <a:ext cx="1010481" cy="1010481"/>
              <a:chOff x="0" y="0"/>
              <a:chExt cx="812800" cy="8128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6939" tIns="36939" rIns="36939" bIns="36939" rtlCol="0" anchor="ctr"/>
              <a:lstStyle/>
              <a:p>
                <a:pPr algn="ctr">
                  <a:lnSpc>
                    <a:spcPts val="2488"/>
                  </a:lnSpc>
                </a:pPr>
                <a:endParaRPr/>
              </a:p>
            </p:txBody>
          </p:sp>
        </p:grpSp>
      </p:grpSp>
      <p:grpSp>
        <p:nvGrpSpPr>
          <p:cNvPr id="60" name="Group 60"/>
          <p:cNvGrpSpPr/>
          <p:nvPr/>
        </p:nvGrpSpPr>
        <p:grpSpPr>
          <a:xfrm>
            <a:off x="10843528" y="6226072"/>
            <a:ext cx="819470" cy="966930"/>
            <a:chOff x="0" y="0"/>
            <a:chExt cx="1092627" cy="1289241"/>
          </a:xfrm>
        </p:grpSpPr>
        <p:sp>
          <p:nvSpPr>
            <p:cNvPr id="61" name="Freeform 61"/>
            <p:cNvSpPr/>
            <p:nvPr/>
          </p:nvSpPr>
          <p:spPr>
            <a:xfrm>
              <a:off x="0" y="198600"/>
              <a:ext cx="1092627" cy="1090641"/>
            </a:xfrm>
            <a:custGeom>
              <a:avLst/>
              <a:gdLst/>
              <a:ahLst/>
              <a:cxnLst/>
              <a:rect l="l" t="t" r="r" b="b"/>
              <a:pathLst>
                <a:path w="1092627" h="1090641">
                  <a:moveTo>
                    <a:pt x="0" y="0"/>
                  </a:moveTo>
                  <a:lnTo>
                    <a:pt x="1092627" y="0"/>
                  </a:lnTo>
                  <a:lnTo>
                    <a:pt x="1092627" y="1090641"/>
                  </a:lnTo>
                  <a:lnTo>
                    <a:pt x="0" y="1090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0000"/>
              </a:blip>
              <a:stretch>
                <a:fillRect/>
              </a:stretch>
            </a:blipFill>
          </p:spPr>
        </p:sp>
        <p:grpSp>
          <p:nvGrpSpPr>
            <p:cNvPr id="62" name="Group 62"/>
            <p:cNvGrpSpPr/>
            <p:nvPr/>
          </p:nvGrpSpPr>
          <p:grpSpPr>
            <a:xfrm>
              <a:off x="41073" y="80317"/>
              <a:ext cx="1010481" cy="1010481"/>
              <a:chOff x="0" y="0"/>
              <a:chExt cx="812800" cy="8128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EBF4"/>
              </a:solidFill>
            </p:spPr>
          </p:sp>
          <p:sp>
            <p:nvSpPr>
              <p:cNvPr id="64" name="TextBox 6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6939" tIns="36939" rIns="36939" bIns="36939" rtlCol="0" anchor="ctr"/>
              <a:lstStyle/>
              <a:p>
                <a:pPr algn="ctr">
                  <a:lnSpc>
                    <a:spcPts val="2488"/>
                  </a:lnSpc>
                </a:pPr>
                <a:endParaRPr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>
              <a:off x="41073" y="0"/>
              <a:ext cx="1010481" cy="1010481"/>
              <a:chOff x="0" y="0"/>
              <a:chExt cx="812800" cy="8128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67" name="TextBox 6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6939" tIns="36939" rIns="36939" bIns="36939" rtlCol="0" anchor="ctr"/>
              <a:lstStyle/>
              <a:p>
                <a:pPr algn="ctr">
                  <a:lnSpc>
                    <a:spcPts val="2488"/>
                  </a:lnSpc>
                </a:pPr>
                <a:endParaRPr/>
              </a:p>
            </p:txBody>
          </p:sp>
        </p:grpSp>
      </p:grpSp>
      <p:sp>
        <p:nvSpPr>
          <p:cNvPr id="68" name="Freeform 68"/>
          <p:cNvSpPr/>
          <p:nvPr/>
        </p:nvSpPr>
        <p:spPr>
          <a:xfrm>
            <a:off x="6817625" y="4868037"/>
            <a:ext cx="438623" cy="438623"/>
          </a:xfrm>
          <a:custGeom>
            <a:avLst/>
            <a:gdLst/>
            <a:ahLst/>
            <a:cxnLst/>
            <a:rect l="l" t="t" r="r" b="b"/>
            <a:pathLst>
              <a:path w="438623" h="438623">
                <a:moveTo>
                  <a:pt x="0" y="0"/>
                </a:moveTo>
                <a:lnTo>
                  <a:pt x="438623" y="0"/>
                </a:lnTo>
                <a:lnTo>
                  <a:pt x="438623" y="438623"/>
                </a:lnTo>
                <a:lnTo>
                  <a:pt x="0" y="4386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6817625" y="6393866"/>
            <a:ext cx="438623" cy="438623"/>
          </a:xfrm>
          <a:custGeom>
            <a:avLst/>
            <a:gdLst/>
            <a:ahLst/>
            <a:cxnLst/>
            <a:rect l="l" t="t" r="r" b="b"/>
            <a:pathLst>
              <a:path w="438623" h="438623">
                <a:moveTo>
                  <a:pt x="0" y="0"/>
                </a:moveTo>
                <a:lnTo>
                  <a:pt x="438623" y="0"/>
                </a:lnTo>
                <a:lnTo>
                  <a:pt x="438623" y="438623"/>
                </a:lnTo>
                <a:lnTo>
                  <a:pt x="0" y="4386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70" name="Freeform 70"/>
          <p:cNvSpPr/>
          <p:nvPr/>
        </p:nvSpPr>
        <p:spPr>
          <a:xfrm>
            <a:off x="11053055" y="4895613"/>
            <a:ext cx="438623" cy="438623"/>
          </a:xfrm>
          <a:custGeom>
            <a:avLst/>
            <a:gdLst/>
            <a:ahLst/>
            <a:cxnLst/>
            <a:rect l="l" t="t" r="r" b="b"/>
            <a:pathLst>
              <a:path w="438623" h="438623">
                <a:moveTo>
                  <a:pt x="0" y="0"/>
                </a:moveTo>
                <a:lnTo>
                  <a:pt x="438623" y="0"/>
                </a:lnTo>
                <a:lnTo>
                  <a:pt x="438623" y="438624"/>
                </a:lnTo>
                <a:lnTo>
                  <a:pt x="0" y="43862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71" name="Freeform 71"/>
          <p:cNvSpPr/>
          <p:nvPr/>
        </p:nvSpPr>
        <p:spPr>
          <a:xfrm>
            <a:off x="11033898" y="6412184"/>
            <a:ext cx="438730" cy="401987"/>
          </a:xfrm>
          <a:custGeom>
            <a:avLst/>
            <a:gdLst/>
            <a:ahLst/>
            <a:cxnLst/>
            <a:rect l="l" t="t" r="r" b="b"/>
            <a:pathLst>
              <a:path w="438730" h="401987">
                <a:moveTo>
                  <a:pt x="0" y="0"/>
                </a:moveTo>
                <a:lnTo>
                  <a:pt x="438730" y="0"/>
                </a:lnTo>
                <a:lnTo>
                  <a:pt x="438730" y="401987"/>
                </a:lnTo>
                <a:lnTo>
                  <a:pt x="0" y="40198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72" name="TextBox 72"/>
          <p:cNvSpPr txBox="1"/>
          <p:nvPr/>
        </p:nvSpPr>
        <p:spPr>
          <a:xfrm>
            <a:off x="8222418" y="5402627"/>
            <a:ext cx="1801960" cy="918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3"/>
              </a:lnSpc>
            </a:pPr>
            <a:r>
              <a:rPr lang="en-US" sz="1716" b="1">
                <a:solidFill>
                  <a:srgbClr val="303642"/>
                </a:solidFill>
                <a:latin typeface="Roboto Bold"/>
                <a:ea typeface="Roboto Bold"/>
                <a:cs typeface="Roboto Bold"/>
                <a:sym typeface="Roboto Bold"/>
              </a:rPr>
              <a:t>EVENTMATE AI PLANNERAND SCHEDULER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752600" y="5205645"/>
            <a:ext cx="3685141" cy="2111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1822" lvl="1" indent="-255911" algn="just">
              <a:lnSpc>
                <a:spcPts val="3318"/>
              </a:lnSpc>
              <a:buFont typeface="Arial"/>
              <a:buChar char="•"/>
            </a:pPr>
            <a:r>
              <a:rPr lang="en-US" sz="2370" b="1">
                <a:solidFill>
                  <a:srgbClr val="303642"/>
                </a:solidFill>
                <a:latin typeface="Poppins Bold"/>
                <a:ea typeface="Poppins Bold"/>
                <a:cs typeface="Poppins Bold"/>
                <a:sym typeface="Poppins Bold"/>
              </a:rPr>
              <a:t> Amisha Pandey</a:t>
            </a:r>
          </a:p>
          <a:p>
            <a:pPr marL="511822" lvl="1" indent="-255911" algn="just">
              <a:lnSpc>
                <a:spcPts val="3318"/>
              </a:lnSpc>
              <a:buFont typeface="Arial"/>
              <a:buChar char="•"/>
            </a:pPr>
            <a:r>
              <a:rPr lang="en-US" sz="2370" b="1">
                <a:solidFill>
                  <a:srgbClr val="303642"/>
                </a:solidFill>
                <a:latin typeface="Poppins Bold"/>
                <a:ea typeface="Poppins Bold"/>
                <a:cs typeface="Poppins Bold"/>
                <a:sym typeface="Poppins Bold"/>
              </a:rPr>
              <a:t>Seema Kumari</a:t>
            </a:r>
          </a:p>
          <a:p>
            <a:pPr marL="511822" lvl="1" indent="-255911" algn="just">
              <a:lnSpc>
                <a:spcPts val="3318"/>
              </a:lnSpc>
              <a:buFont typeface="Arial"/>
              <a:buChar char="•"/>
            </a:pPr>
            <a:r>
              <a:rPr lang="en-US" sz="2370" b="1">
                <a:solidFill>
                  <a:srgbClr val="303642"/>
                </a:solidFill>
                <a:latin typeface="Poppins Bold"/>
                <a:ea typeface="Poppins Bold"/>
                <a:cs typeface="Poppins Bold"/>
                <a:sym typeface="Poppins Bold"/>
              </a:rPr>
              <a:t>Surayya</a:t>
            </a:r>
          </a:p>
          <a:p>
            <a:pPr marL="511822" lvl="1" indent="-255911" algn="just">
              <a:lnSpc>
                <a:spcPts val="3318"/>
              </a:lnSpc>
              <a:buFont typeface="Arial"/>
              <a:buChar char="•"/>
            </a:pPr>
            <a:r>
              <a:rPr lang="en-US" sz="2370" b="1">
                <a:solidFill>
                  <a:srgbClr val="303642"/>
                </a:solidFill>
                <a:latin typeface="Poppins Bold"/>
                <a:ea typeface="Poppins Bold"/>
                <a:cs typeface="Poppins Bold"/>
                <a:sym typeface="Poppins Bold"/>
              </a:rPr>
              <a:t>Saurabh</a:t>
            </a:r>
          </a:p>
          <a:p>
            <a:pPr marL="511822" lvl="1" indent="-255911" algn="just">
              <a:lnSpc>
                <a:spcPts val="3318"/>
              </a:lnSpc>
              <a:buFont typeface="Arial"/>
              <a:buChar char="•"/>
            </a:pPr>
            <a:r>
              <a:rPr lang="en-US" sz="2370" b="1">
                <a:solidFill>
                  <a:srgbClr val="303642"/>
                </a:solidFill>
                <a:latin typeface="Poppins Bold"/>
                <a:ea typeface="Poppins Bold"/>
                <a:cs typeface="Poppins Bold"/>
                <a:sym typeface="Poppins Bold"/>
              </a:rPr>
              <a:t>Vamsi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2272598" y="4876737"/>
            <a:ext cx="5620949" cy="574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49"/>
              </a:lnSpc>
              <a:spcBef>
                <a:spcPct val="0"/>
              </a:spcBef>
            </a:pPr>
            <a:r>
              <a:rPr lang="en-US" sz="3899" b="1" u="none" strike="noStrike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Tech Stack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2382804" y="5565046"/>
            <a:ext cx="4876496" cy="1653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10" b="1">
                <a:solidFill>
                  <a:srgbClr val="18181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 : Reactjs and CSS</a:t>
            </a:r>
          </a:p>
          <a:p>
            <a:pPr algn="l">
              <a:lnSpc>
                <a:spcPts val="3374"/>
              </a:lnSpc>
            </a:pPr>
            <a:r>
              <a:rPr lang="en-US" sz="2410" b="1">
                <a:solidFill>
                  <a:srgbClr val="18181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BackEnd : Java Spring Boot</a:t>
            </a:r>
          </a:p>
          <a:p>
            <a:pPr algn="l">
              <a:lnSpc>
                <a:spcPts val="3374"/>
              </a:lnSpc>
            </a:pPr>
            <a:r>
              <a:rPr lang="en-US" sz="2410" b="1">
                <a:solidFill>
                  <a:srgbClr val="18181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 : MySQL</a:t>
            </a:r>
          </a:p>
          <a:p>
            <a:pPr algn="l">
              <a:lnSpc>
                <a:spcPts val="3374"/>
              </a:lnSpc>
              <a:spcBef>
                <a:spcPct val="0"/>
              </a:spcBef>
            </a:pPr>
            <a:r>
              <a:rPr lang="en-US" sz="2410" b="1">
                <a:solidFill>
                  <a:srgbClr val="18181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Version Control : Git &amp; Github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0" y="1912433"/>
            <a:ext cx="1828800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5"/>
              </a:lnSpc>
            </a:pPr>
            <a:r>
              <a:rPr lang="en-US" sz="48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🎯</a:t>
            </a:r>
            <a:r>
              <a:rPr lang="en-US" sz="4800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 Project Title</a:t>
            </a:r>
            <a:r>
              <a:rPr lang="en-US" sz="48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: Smart Event Booking Platform With AI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6728926" y="1093070"/>
            <a:ext cx="4788943" cy="62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5"/>
              </a:lnSpc>
              <a:spcBef>
                <a:spcPct val="0"/>
              </a:spcBef>
            </a:pPr>
            <a:r>
              <a:rPr lang="en-US" sz="3489" b="1">
                <a:solidFill>
                  <a:srgbClr val="303642"/>
                </a:solidFill>
                <a:latin typeface="Poppins Bold"/>
                <a:ea typeface="Poppins Bold"/>
                <a:cs typeface="Poppins Bold"/>
                <a:sym typeface="Poppins Bold"/>
              </a:rPr>
              <a:t>Week 4 MileStone: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346745">
            <a:off x="-388006" y="9509422"/>
            <a:ext cx="1397340" cy="1418619"/>
          </a:xfrm>
          <a:custGeom>
            <a:avLst/>
            <a:gdLst/>
            <a:ahLst/>
            <a:cxnLst/>
            <a:rect l="l" t="t" r="r" b="b"/>
            <a:pathLst>
              <a:path w="1397340" h="1418619">
                <a:moveTo>
                  <a:pt x="0" y="0"/>
                </a:moveTo>
                <a:lnTo>
                  <a:pt x="1397340" y="0"/>
                </a:lnTo>
                <a:lnTo>
                  <a:pt x="1397340" y="1418619"/>
                </a:lnTo>
                <a:lnTo>
                  <a:pt x="0" y="14186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7783684" y="134947"/>
            <a:ext cx="1595214" cy="1614725"/>
          </a:xfrm>
          <a:custGeom>
            <a:avLst/>
            <a:gdLst/>
            <a:ahLst/>
            <a:cxnLst/>
            <a:rect l="l" t="t" r="r" b="b"/>
            <a:pathLst>
              <a:path w="1595214" h="1614725">
                <a:moveTo>
                  <a:pt x="0" y="0"/>
                </a:moveTo>
                <a:lnTo>
                  <a:pt x="1595214" y="0"/>
                </a:lnTo>
                <a:lnTo>
                  <a:pt x="1595214" y="1614725"/>
                </a:lnTo>
                <a:lnTo>
                  <a:pt x="0" y="16147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465566" y="493682"/>
            <a:ext cx="15356867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b="1" u="none" strike="noStrike">
                <a:solidFill>
                  <a:srgbClr val="0E1B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ADMIN PANEL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9014" y="1359147"/>
            <a:ext cx="16410286" cy="46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 b="1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Purpose: </a:t>
            </a:r>
            <a:r>
              <a:rPr lang="en-US" sz="25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Provide complete control to admin to manage halls and monitor user activity.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9014" y="1955413"/>
            <a:ext cx="3384947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u="none" strike="noStrik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Admin Features: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4024" y="2493645"/>
            <a:ext cx="15437543" cy="5337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5" lvl="1" indent="-259078" algn="l">
              <a:lnSpc>
                <a:spcPts val="359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b="1" u="none" strike="noStrike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Add, edit,</a:t>
            </a:r>
            <a:r>
              <a:rPr lang="en-US" sz="23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 or </a:t>
            </a:r>
            <a:r>
              <a:rPr lang="en-US" sz="2399" b="1" u="none" strike="noStrike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delete</a:t>
            </a:r>
            <a:r>
              <a:rPr lang="en-US" sz="23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 event halls.</a:t>
            </a:r>
          </a:p>
          <a:p>
            <a:pPr marL="518155" lvl="1" indent="-259078" algn="l">
              <a:lnSpc>
                <a:spcPts val="359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b="1" u="none" strike="noStrike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Monitor</a:t>
            </a:r>
            <a:r>
              <a:rPr lang="en-US" sz="23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 all hall bookings and see which user booked which hall.</a:t>
            </a:r>
          </a:p>
          <a:p>
            <a:pPr marL="518155" lvl="1" indent="-259078" algn="l">
              <a:lnSpc>
                <a:spcPts val="359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b="1" u="none" strike="noStrike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Manage</a:t>
            </a:r>
            <a:r>
              <a:rPr lang="en-US" sz="23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 venue owners, categories, and site data.</a:t>
            </a:r>
          </a:p>
          <a:p>
            <a:pPr marL="518155" lvl="1" indent="-259078" algn="l">
              <a:lnSpc>
                <a:spcPts val="359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View</a:t>
            </a:r>
            <a:r>
              <a:rPr lang="en-US" sz="2399" b="1" u="none" strike="noStrike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total statistics</a:t>
            </a:r>
            <a:r>
              <a:rPr lang="en-US" sz="23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 of users, halls, and bookings.</a:t>
            </a:r>
          </a:p>
          <a:p>
            <a:pPr marL="518155" lvl="1" indent="-259078" algn="l">
              <a:lnSpc>
                <a:spcPts val="359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The </a:t>
            </a:r>
            <a:r>
              <a:rPr lang="en-US" sz="2399" b="1" u="none" strike="noStrike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books a hall</a:t>
            </a:r>
            <a:r>
              <a:rPr lang="en-US" sz="23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 through the User Dashboard by selecting the hall, date, and providing necessary details.</a:t>
            </a:r>
          </a:p>
          <a:p>
            <a:pPr marL="518155" lvl="1" indent="-259078" algn="l">
              <a:lnSpc>
                <a:spcPts val="359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Once the </a:t>
            </a:r>
            <a:r>
              <a:rPr lang="en-US" sz="2399" b="1" u="none" strike="noStrike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booking is confirmed, </a:t>
            </a:r>
            <a:r>
              <a:rPr lang="en-US" sz="23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the booking details — including hall name, user information, and booking date — are automatically saved in the </a:t>
            </a:r>
            <a:r>
              <a:rPr lang="en-US" sz="2399" b="1" u="none" strike="noStrike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database.</a:t>
            </a:r>
          </a:p>
          <a:p>
            <a:pPr marL="518155" lvl="1" indent="-259078" algn="l">
              <a:lnSpc>
                <a:spcPts val="359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These booking details are then displayed in real time on the </a:t>
            </a:r>
            <a:r>
              <a:rPr lang="en-US" sz="2399" b="1" u="none" strike="noStrike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Owner Dashboard</a:t>
            </a:r>
            <a:r>
              <a:rPr lang="en-US" sz="23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 under the “Bookings” section.</a:t>
            </a:r>
          </a:p>
          <a:p>
            <a:pPr marL="518155" lvl="1" indent="-259078" algn="l">
              <a:lnSpc>
                <a:spcPts val="359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The hall owner can</a:t>
            </a:r>
            <a:r>
              <a:rPr lang="en-US" sz="2399" b="1" u="none" strike="noStrike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view all bookings </a:t>
            </a:r>
            <a:r>
              <a:rPr lang="en-US" sz="23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made for their halls instantly, ensuring transparency and smooth communication between the user and owner.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2952192" y="5256403"/>
            <a:ext cx="2305464" cy="500378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 rot="-8100000">
            <a:off x="2109541" y="4435645"/>
            <a:ext cx="1685301" cy="1685301"/>
            <a:chOff x="0" y="0"/>
            <a:chExt cx="14400530" cy="144005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2700000">
            <a:off x="5238539" y="5092870"/>
            <a:ext cx="1685301" cy="1685301"/>
            <a:chOff x="0" y="0"/>
            <a:chExt cx="14400530" cy="144005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010440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 rot="2700000">
            <a:off x="11496534" y="5092870"/>
            <a:ext cx="1685301" cy="1685301"/>
            <a:chOff x="0" y="0"/>
            <a:chExt cx="14400530" cy="144005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010440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 rot="-8100000">
            <a:off x="8367537" y="4435645"/>
            <a:ext cx="1685301" cy="1685301"/>
            <a:chOff x="0" y="0"/>
            <a:chExt cx="14400530" cy="1440053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-8100000">
            <a:off x="14625532" y="4437564"/>
            <a:ext cx="1685301" cy="1685301"/>
            <a:chOff x="0" y="0"/>
            <a:chExt cx="14400530" cy="144005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10034893" y="5451520"/>
            <a:ext cx="1479587" cy="310777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V="1">
            <a:off x="13164012" y="5452959"/>
            <a:ext cx="1479344" cy="309819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6905915" y="5451524"/>
            <a:ext cx="1479547" cy="310769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>
            <a:off x="2535431" y="4861536"/>
            <a:ext cx="833521" cy="833521"/>
          </a:xfrm>
          <a:custGeom>
            <a:avLst/>
            <a:gdLst/>
            <a:ahLst/>
            <a:cxnLst/>
            <a:rect l="l" t="t" r="r" b="b"/>
            <a:pathLst>
              <a:path w="833521" h="833521">
                <a:moveTo>
                  <a:pt x="0" y="0"/>
                </a:moveTo>
                <a:lnTo>
                  <a:pt x="833521" y="0"/>
                </a:lnTo>
                <a:lnTo>
                  <a:pt x="833521" y="833520"/>
                </a:lnTo>
                <a:lnTo>
                  <a:pt x="0" y="833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5664429" y="5518761"/>
            <a:ext cx="833521" cy="833521"/>
          </a:xfrm>
          <a:custGeom>
            <a:avLst/>
            <a:gdLst/>
            <a:ahLst/>
            <a:cxnLst/>
            <a:rect l="l" t="t" r="r" b="b"/>
            <a:pathLst>
              <a:path w="833521" h="833521">
                <a:moveTo>
                  <a:pt x="0" y="0"/>
                </a:moveTo>
                <a:lnTo>
                  <a:pt x="833521" y="0"/>
                </a:lnTo>
                <a:lnTo>
                  <a:pt x="833521" y="833520"/>
                </a:lnTo>
                <a:lnTo>
                  <a:pt x="0" y="8335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809055" y="4861536"/>
            <a:ext cx="802264" cy="833521"/>
          </a:xfrm>
          <a:custGeom>
            <a:avLst/>
            <a:gdLst/>
            <a:ahLst/>
            <a:cxnLst/>
            <a:rect l="l" t="t" r="r" b="b"/>
            <a:pathLst>
              <a:path w="802264" h="833521">
                <a:moveTo>
                  <a:pt x="0" y="0"/>
                </a:moveTo>
                <a:lnTo>
                  <a:pt x="802264" y="0"/>
                </a:lnTo>
                <a:lnTo>
                  <a:pt x="802264" y="833520"/>
                </a:lnTo>
                <a:lnTo>
                  <a:pt x="0" y="8335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872342" y="5451118"/>
            <a:ext cx="933687" cy="968806"/>
          </a:xfrm>
          <a:custGeom>
            <a:avLst/>
            <a:gdLst/>
            <a:ahLst/>
            <a:cxnLst/>
            <a:rect l="l" t="t" r="r" b="b"/>
            <a:pathLst>
              <a:path w="933687" h="968806">
                <a:moveTo>
                  <a:pt x="0" y="0"/>
                </a:moveTo>
                <a:lnTo>
                  <a:pt x="933686" y="0"/>
                </a:lnTo>
                <a:lnTo>
                  <a:pt x="933686" y="968806"/>
                </a:lnTo>
                <a:lnTo>
                  <a:pt x="0" y="9688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028964" y="4840996"/>
            <a:ext cx="878439" cy="878439"/>
          </a:xfrm>
          <a:custGeom>
            <a:avLst/>
            <a:gdLst/>
            <a:ahLst/>
            <a:cxnLst/>
            <a:rect l="l" t="t" r="r" b="b"/>
            <a:pathLst>
              <a:path w="878439" h="878439">
                <a:moveTo>
                  <a:pt x="0" y="0"/>
                </a:moveTo>
                <a:lnTo>
                  <a:pt x="878438" y="0"/>
                </a:lnTo>
                <a:lnTo>
                  <a:pt x="878438" y="878438"/>
                </a:lnTo>
                <a:lnTo>
                  <a:pt x="0" y="8784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092473">
            <a:off x="-273048" y="9830796"/>
            <a:ext cx="2451944" cy="763167"/>
          </a:xfrm>
          <a:custGeom>
            <a:avLst/>
            <a:gdLst/>
            <a:ahLst/>
            <a:cxnLst/>
            <a:rect l="l" t="t" r="r" b="b"/>
            <a:pathLst>
              <a:path w="2451944" h="763167">
                <a:moveTo>
                  <a:pt x="0" y="0"/>
                </a:moveTo>
                <a:lnTo>
                  <a:pt x="2451943" y="0"/>
                </a:lnTo>
                <a:lnTo>
                  <a:pt x="2451943" y="763168"/>
                </a:lnTo>
                <a:lnTo>
                  <a:pt x="0" y="76316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19999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5" name="TextBox 25"/>
          <p:cNvSpPr txBox="1"/>
          <p:nvPr/>
        </p:nvSpPr>
        <p:spPr>
          <a:xfrm>
            <a:off x="3259036" y="535305"/>
            <a:ext cx="11769927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b="1" u="none" strike="noStrike">
                <a:solidFill>
                  <a:srgbClr val="0E1B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FUTURE ENHANCEMENTS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2924" y="1943579"/>
            <a:ext cx="526677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Online payment gateway integration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52924" y="2309339"/>
            <a:ext cx="5266776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2250"/>
              </a:lnSpc>
              <a:buFont typeface="Arial"/>
              <a:buChar char="•"/>
            </a:pPr>
            <a:r>
              <a:rPr lang="en-US" sz="150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Users</a:t>
            </a:r>
            <a:r>
              <a:rPr lang="en-US" sz="1500" u="non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 will be able to pay securely while booking halls.</a:t>
            </a:r>
          </a:p>
          <a:p>
            <a:pPr marL="323850" lvl="1" indent="-161925" algn="l">
              <a:lnSpc>
                <a:spcPts val="2250"/>
              </a:lnSpc>
              <a:buFont typeface="Arial"/>
              <a:buChar char="•"/>
            </a:pPr>
            <a:r>
              <a:rPr lang="en-US" sz="1500" u="non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Supports multiple payment options like UPI, cards, and wallets.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737967" y="1943579"/>
            <a:ext cx="513437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</a:t>
            </a:r>
            <a:r>
              <a:rPr lang="en-US" sz="2100" b="1" u="none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eview and rating system for halls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737967" y="2502925"/>
            <a:ext cx="5392703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2250"/>
              </a:lnSpc>
              <a:buFont typeface="Arial"/>
              <a:buChar char="•"/>
            </a:pPr>
            <a:r>
              <a:rPr lang="en-US" sz="150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U</a:t>
            </a:r>
            <a:r>
              <a:rPr lang="en-US" sz="1500" u="non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sers can share feedback and rate halls after events.</a:t>
            </a:r>
          </a:p>
          <a:p>
            <a:pPr marL="323850" lvl="1" indent="-161925" algn="l">
              <a:lnSpc>
                <a:spcPts val="2250"/>
              </a:lnSpc>
              <a:buFont typeface="Arial"/>
              <a:buChar char="•"/>
            </a:pPr>
            <a:r>
              <a:rPr lang="en-US" sz="1500" u="non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Helps improve quality and builds trust among new users.</a:t>
            </a:r>
          </a:p>
          <a:p>
            <a:pPr marL="0" lvl="0" indent="0" algn="l">
              <a:lnSpc>
                <a:spcPts val="2250"/>
              </a:lnSpc>
            </a:pPr>
            <a:endParaRPr lang="en-US" sz="1500" u="none">
              <a:solidFill>
                <a:srgbClr val="3B3B3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046314" y="1943579"/>
            <a:ext cx="493130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Notif</a:t>
            </a:r>
            <a:r>
              <a:rPr lang="en-US" sz="2100" b="1" u="none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ication and reminder features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513624" y="7546309"/>
            <a:ext cx="551207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Multi-language support for chatbot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20469" y="8102569"/>
            <a:ext cx="5550019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2250"/>
              </a:lnSpc>
              <a:buFont typeface="Arial"/>
              <a:buChar char="•"/>
            </a:pPr>
            <a:r>
              <a:rPr lang="en-US" sz="150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Chatbot will support multiple languages for wider reach.</a:t>
            </a:r>
          </a:p>
          <a:p>
            <a:pPr marL="323850" lvl="1" indent="-161925" algn="l">
              <a:lnSpc>
                <a:spcPts val="2250"/>
              </a:lnSpc>
              <a:buFont typeface="Arial"/>
              <a:buChar char="•"/>
            </a:pPr>
            <a:r>
              <a:rPr lang="en-US" sz="150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Enhances user experience and accessibility for all regions.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199537" y="7557776"/>
            <a:ext cx="5268646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Cake , Photographer, Planners, Attrie Booking Implimented Via Plateform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199537" y="8388319"/>
            <a:ext cx="4489132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50"/>
              </a:lnSpc>
            </a:pPr>
            <a:r>
              <a:rPr lang="en-US" sz="150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✅ All</a:t>
            </a:r>
            <a:r>
              <a:rPr lang="en-US" sz="1500" u="non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 these services are fully implemented and can be accessed through the user dashboard.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046314" y="2464885"/>
            <a:ext cx="4489132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2250"/>
              </a:lnSpc>
              <a:buFont typeface="Arial"/>
              <a:buChar char="•"/>
            </a:pPr>
            <a:r>
              <a:rPr lang="en-US" sz="150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Sends booking confirmations and event reminders via email or SMS.</a:t>
            </a:r>
          </a:p>
          <a:p>
            <a:pPr marL="323850" lvl="1" indent="-161925" algn="l">
              <a:lnSpc>
                <a:spcPts val="2250"/>
              </a:lnSpc>
              <a:buFont typeface="Arial"/>
              <a:buChar char="•"/>
            </a:pPr>
            <a:r>
              <a:rPr lang="en-US" sz="150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Keeps users updated about their upcoming events.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41813" y="8747760"/>
            <a:ext cx="1483627" cy="1346391"/>
          </a:xfrm>
          <a:custGeom>
            <a:avLst/>
            <a:gdLst/>
            <a:ahLst/>
            <a:cxnLst/>
            <a:rect l="l" t="t" r="r" b="b"/>
            <a:pathLst>
              <a:path w="1483627" h="1346391">
                <a:moveTo>
                  <a:pt x="0" y="0"/>
                </a:moveTo>
                <a:lnTo>
                  <a:pt x="1483626" y="0"/>
                </a:lnTo>
                <a:lnTo>
                  <a:pt x="1483626" y="1346391"/>
                </a:lnTo>
                <a:lnTo>
                  <a:pt x="0" y="1346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-399898" y="942975"/>
            <a:ext cx="19087795" cy="81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720"/>
              </a:lnSpc>
              <a:spcBef>
                <a:spcPct val="0"/>
              </a:spcBef>
            </a:pPr>
            <a:r>
              <a:rPr lang="en-US" sz="4800" b="1" u="none" strike="noStrike">
                <a:solidFill>
                  <a:srgbClr val="0E1B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8948" y="3991022"/>
            <a:ext cx="1598035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 algn="just">
              <a:lnSpc>
                <a:spcPts val="2999"/>
              </a:lnSpc>
              <a:buFont typeface="Arial"/>
              <a:buChar char="•"/>
            </a:pPr>
            <a:r>
              <a:rPr lang="en-US" sz="19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Smart</a:t>
            </a:r>
            <a:r>
              <a:rPr lang="en-US" sz="19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 Event Booking Platform makes event planning</a:t>
            </a:r>
            <a:r>
              <a:rPr lang="en-US" sz="1999" b="1" u="none" strike="noStrike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easy </a:t>
            </a:r>
            <a:r>
              <a:rPr lang="en-US" sz="19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and </a:t>
            </a:r>
            <a:r>
              <a:rPr lang="en-US" sz="1999" b="1" u="none" strike="noStrike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efficient</a:t>
            </a:r>
            <a:r>
              <a:rPr lang="en-US" sz="19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 by combining AI, automation, and user-friendly design.</a:t>
            </a:r>
          </a:p>
          <a:p>
            <a:pPr marL="431797" lvl="1" indent="-215899" algn="just">
              <a:lnSpc>
                <a:spcPts val="2999"/>
              </a:lnSpc>
              <a:buFont typeface="Arial"/>
              <a:buChar char="•"/>
            </a:pPr>
            <a:r>
              <a:rPr lang="en-US" sz="19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 It provides a </a:t>
            </a:r>
            <a:r>
              <a:rPr lang="en-US" sz="1999" b="1" u="none" strike="noStrike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one-stop solution </a:t>
            </a:r>
            <a:r>
              <a:rPr lang="en-US" sz="19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for booking venues and event services through a single platform.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8948" y="4771978"/>
            <a:ext cx="7412236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 algn="just">
              <a:lnSpc>
                <a:spcPts val="29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Simplifies event booking with smart technology.</a:t>
            </a:r>
          </a:p>
          <a:p>
            <a:pPr marL="431797" lvl="1" indent="-215899" algn="just">
              <a:lnSpc>
                <a:spcPts val="29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Offers</a:t>
            </a:r>
            <a:r>
              <a:rPr lang="en-US" sz="1999" b="1" u="none" strike="noStrike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AI-driven recommendations</a:t>
            </a:r>
            <a:r>
              <a:rPr lang="en-US" sz="19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 and chatbot support.</a:t>
            </a:r>
          </a:p>
          <a:p>
            <a:pPr marL="431797" lvl="1" indent="-215899" algn="just">
              <a:lnSpc>
                <a:spcPts val="29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Connects </a:t>
            </a:r>
            <a:r>
              <a:rPr lang="en-US" sz="1999" b="1" u="none" strike="noStrike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users, planners,</a:t>
            </a:r>
            <a:r>
              <a:rPr lang="en-US" sz="19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 and </a:t>
            </a:r>
            <a:r>
              <a:rPr lang="en-US" sz="1999" b="1" u="none" strike="noStrike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admins</a:t>
            </a:r>
            <a:r>
              <a:rPr lang="en-US" sz="19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 in one system.</a:t>
            </a:r>
          </a:p>
          <a:p>
            <a:pPr marL="431797" lvl="1" indent="-215899" algn="just">
              <a:lnSpc>
                <a:spcPts val="29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A step towar</a:t>
            </a:r>
            <a:r>
              <a:rPr lang="en-US" sz="1999" b="1" u="none" strike="noStrike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modern,</a:t>
            </a:r>
            <a:r>
              <a:rPr lang="en-US" sz="19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 automated event management.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469335" y="-72125"/>
            <a:ext cx="1637330" cy="1156364"/>
          </a:xfrm>
          <a:custGeom>
            <a:avLst/>
            <a:gdLst/>
            <a:ahLst/>
            <a:cxnLst/>
            <a:rect l="l" t="t" r="r" b="b"/>
            <a:pathLst>
              <a:path w="1637330" h="1156364">
                <a:moveTo>
                  <a:pt x="0" y="0"/>
                </a:moveTo>
                <a:lnTo>
                  <a:pt x="1637330" y="0"/>
                </a:lnTo>
                <a:lnTo>
                  <a:pt x="1637330" y="1156365"/>
                </a:lnTo>
                <a:lnTo>
                  <a:pt x="0" y="1156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0" y="-7586"/>
            <a:ext cx="18288000" cy="6747482"/>
            <a:chOff x="0" y="0"/>
            <a:chExt cx="4229126" cy="15603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29126" cy="1560365"/>
            </a:xfrm>
            <a:custGeom>
              <a:avLst/>
              <a:gdLst/>
              <a:ahLst/>
              <a:cxnLst/>
              <a:rect l="l" t="t" r="r" b="b"/>
              <a:pathLst>
                <a:path w="4229126" h="1560365">
                  <a:moveTo>
                    <a:pt x="2114563" y="0"/>
                  </a:moveTo>
                  <a:lnTo>
                    <a:pt x="4229126" y="1560365"/>
                  </a:lnTo>
                  <a:lnTo>
                    <a:pt x="0" y="1560365"/>
                  </a:lnTo>
                  <a:lnTo>
                    <a:pt x="2114563" y="0"/>
                  </a:lnTo>
                  <a:close/>
                </a:path>
              </a:pathLst>
            </a:custGeom>
            <a:gradFill rotWithShape="1">
              <a:gsLst>
                <a:gs pos="0">
                  <a:srgbClr val="6AD572">
                    <a:alpha val="0"/>
                  </a:srgbClr>
                </a:gs>
                <a:gs pos="50000">
                  <a:srgbClr val="6AD572">
                    <a:alpha val="0"/>
                  </a:srgbClr>
                </a:gs>
                <a:gs pos="100000">
                  <a:srgbClr val="6AD572">
                    <a:alpha val="3050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660801" y="676830"/>
              <a:ext cx="2907524" cy="772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3404297"/>
            <a:ext cx="18288000" cy="6827843"/>
            <a:chOff x="0" y="0"/>
            <a:chExt cx="4179350" cy="15603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79350" cy="1560365"/>
            </a:xfrm>
            <a:custGeom>
              <a:avLst/>
              <a:gdLst/>
              <a:ahLst/>
              <a:cxnLst/>
              <a:rect l="l" t="t" r="r" b="b"/>
              <a:pathLst>
                <a:path w="4179350" h="1560365">
                  <a:moveTo>
                    <a:pt x="2089675" y="0"/>
                  </a:moveTo>
                  <a:lnTo>
                    <a:pt x="4179350" y="1560365"/>
                  </a:lnTo>
                  <a:lnTo>
                    <a:pt x="0" y="1560365"/>
                  </a:lnTo>
                  <a:lnTo>
                    <a:pt x="2089675" y="0"/>
                  </a:lnTo>
                  <a:close/>
                </a:path>
              </a:pathLst>
            </a:custGeom>
            <a:gradFill rotWithShape="1">
              <a:gsLst>
                <a:gs pos="0">
                  <a:srgbClr val="6AD572">
                    <a:alpha val="0"/>
                  </a:srgbClr>
                </a:gs>
                <a:gs pos="50000">
                  <a:srgbClr val="6AD572">
                    <a:alpha val="0"/>
                  </a:srgbClr>
                </a:gs>
                <a:gs pos="100000">
                  <a:srgbClr val="6AD572">
                    <a:alpha val="30500"/>
                  </a:srgbClr>
                </a:gs>
              </a:gsLst>
              <a:lin ang="54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653023" y="676830"/>
              <a:ext cx="2873303" cy="772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2567310"/>
            <a:ext cx="13878462" cy="5152379"/>
          </a:xfrm>
          <a:custGeom>
            <a:avLst/>
            <a:gdLst/>
            <a:ahLst/>
            <a:cxnLst/>
            <a:rect l="l" t="t" r="r" b="b"/>
            <a:pathLst>
              <a:path w="13878462" h="5152379">
                <a:moveTo>
                  <a:pt x="0" y="0"/>
                </a:moveTo>
                <a:lnTo>
                  <a:pt x="13878462" y="0"/>
                </a:lnTo>
                <a:lnTo>
                  <a:pt x="13878462" y="5152380"/>
                </a:lnTo>
                <a:lnTo>
                  <a:pt x="0" y="51523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5400000">
            <a:off x="4037455" y="-3982595"/>
            <a:ext cx="10232140" cy="18288000"/>
            <a:chOff x="0" y="0"/>
            <a:chExt cx="4229126" cy="755875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29126" cy="7558756"/>
            </a:xfrm>
            <a:custGeom>
              <a:avLst/>
              <a:gdLst/>
              <a:ahLst/>
              <a:cxnLst/>
              <a:rect l="l" t="t" r="r" b="b"/>
              <a:pathLst>
                <a:path w="4229126" h="7558756">
                  <a:moveTo>
                    <a:pt x="2114563" y="0"/>
                  </a:moveTo>
                  <a:lnTo>
                    <a:pt x="4229126" y="7558756"/>
                  </a:lnTo>
                  <a:lnTo>
                    <a:pt x="0" y="7558756"/>
                  </a:lnTo>
                  <a:lnTo>
                    <a:pt x="2114563" y="0"/>
                  </a:lnTo>
                  <a:close/>
                </a:path>
              </a:pathLst>
            </a:custGeom>
            <a:gradFill rotWithShape="1">
              <a:gsLst>
                <a:gs pos="0">
                  <a:srgbClr val="6AD572">
                    <a:alpha val="0"/>
                  </a:srgbClr>
                </a:gs>
                <a:gs pos="50000">
                  <a:srgbClr val="6AD572">
                    <a:alpha val="0"/>
                  </a:srgbClr>
                </a:gs>
                <a:gs pos="100000">
                  <a:srgbClr val="6AD572">
                    <a:alpha val="30500"/>
                  </a:srgbClr>
                </a:gs>
              </a:gsLst>
              <a:lin ang="54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660801" y="3461797"/>
              <a:ext cx="2907524" cy="3557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4037455" y="-4035516"/>
            <a:ext cx="10232140" cy="18288000"/>
            <a:chOff x="0" y="0"/>
            <a:chExt cx="4229126" cy="755875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229126" cy="7558756"/>
            </a:xfrm>
            <a:custGeom>
              <a:avLst/>
              <a:gdLst/>
              <a:ahLst/>
              <a:cxnLst/>
              <a:rect l="l" t="t" r="r" b="b"/>
              <a:pathLst>
                <a:path w="4229126" h="7558756">
                  <a:moveTo>
                    <a:pt x="2114563" y="0"/>
                  </a:moveTo>
                  <a:lnTo>
                    <a:pt x="4229126" y="7558756"/>
                  </a:lnTo>
                  <a:lnTo>
                    <a:pt x="0" y="7558756"/>
                  </a:lnTo>
                  <a:lnTo>
                    <a:pt x="2114563" y="0"/>
                  </a:lnTo>
                  <a:close/>
                </a:path>
              </a:pathLst>
            </a:custGeom>
            <a:gradFill rotWithShape="1">
              <a:gsLst>
                <a:gs pos="0">
                  <a:srgbClr val="6AD572">
                    <a:alpha val="0"/>
                  </a:srgbClr>
                </a:gs>
                <a:gs pos="50000">
                  <a:srgbClr val="6AD572">
                    <a:alpha val="0"/>
                  </a:srgbClr>
                </a:gs>
                <a:gs pos="100000">
                  <a:srgbClr val="6AD572">
                    <a:alpha val="3050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660801" y="3461797"/>
              <a:ext cx="2907524" cy="3557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346745">
            <a:off x="-388006" y="9509422"/>
            <a:ext cx="1397340" cy="1418619"/>
          </a:xfrm>
          <a:custGeom>
            <a:avLst/>
            <a:gdLst/>
            <a:ahLst/>
            <a:cxnLst/>
            <a:rect l="l" t="t" r="r" b="b"/>
            <a:pathLst>
              <a:path w="1397340" h="1418619">
                <a:moveTo>
                  <a:pt x="0" y="0"/>
                </a:moveTo>
                <a:lnTo>
                  <a:pt x="1397340" y="0"/>
                </a:lnTo>
                <a:lnTo>
                  <a:pt x="1397340" y="1418619"/>
                </a:lnTo>
                <a:lnTo>
                  <a:pt x="0" y="14186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4929240" y="942975"/>
            <a:ext cx="8429520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E1B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9014" y="1985445"/>
            <a:ext cx="16410286" cy="3863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4" lvl="1" indent="-280667" algn="l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Smart </a:t>
            </a:r>
            <a:r>
              <a:rPr lang="en-US" sz="2599" b="1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Event Booking</a:t>
            </a:r>
            <a:r>
              <a:rPr lang="en-US" sz="25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 Platform is a web-based solution that allows users to </a:t>
            </a:r>
            <a:r>
              <a:rPr lang="en-US" sz="2599" b="1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explore</a:t>
            </a:r>
            <a:r>
              <a:rPr lang="en-US" sz="25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599" b="1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book</a:t>
            </a:r>
            <a:r>
              <a:rPr lang="en-US" sz="25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, and </a:t>
            </a:r>
            <a:r>
              <a:rPr lang="en-US" sz="2599" b="1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manage </a:t>
            </a:r>
            <a:r>
              <a:rPr lang="en-US" sz="25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event venues easily.</a:t>
            </a:r>
          </a:p>
          <a:p>
            <a:pPr marL="561334" lvl="1" indent="-280667" algn="l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It integrates </a:t>
            </a:r>
            <a:r>
              <a:rPr lang="en-US" sz="2599" b="1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AI-driven</a:t>
            </a:r>
            <a:r>
              <a:rPr lang="en-US" sz="25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 recommendations, </a:t>
            </a:r>
            <a:r>
              <a:rPr lang="en-US" sz="2599" b="1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chatbot </a:t>
            </a:r>
            <a:r>
              <a:rPr lang="en-US" sz="25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support, and admin monitoring features.</a:t>
            </a:r>
          </a:p>
          <a:p>
            <a:pPr marL="561334" lvl="1" indent="-280667" algn="l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The platform supports a wide range of event categories, including:</a:t>
            </a:r>
          </a:p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💍</a:t>
            </a:r>
            <a:r>
              <a:rPr lang="en-US" sz="2599" b="1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Weddings               🎉 Birthdays</a:t>
            </a:r>
          </a:p>
          <a:p>
            <a:pPr algn="l">
              <a:lnSpc>
                <a:spcPts val="3899"/>
              </a:lnSpc>
            </a:pPr>
            <a:r>
              <a:rPr lang="en-US" sz="2599" b="1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  🎵 Concerts                💼 Corporate Events</a:t>
            </a:r>
          </a:p>
          <a:p>
            <a:pPr marL="561334" lvl="1" indent="-280667" algn="l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Additionally, it offers admin monitoring and analytics tools to efficiently manage venues, bookings, and customer interactions — making it a complete, modern solution for event management.</a:t>
            </a:r>
          </a:p>
        </p:txBody>
      </p:sp>
      <p:sp>
        <p:nvSpPr>
          <p:cNvPr id="8" name="Freeform 8"/>
          <p:cNvSpPr/>
          <p:nvPr/>
        </p:nvSpPr>
        <p:spPr>
          <a:xfrm>
            <a:off x="17783684" y="134947"/>
            <a:ext cx="1595214" cy="1614725"/>
          </a:xfrm>
          <a:custGeom>
            <a:avLst/>
            <a:gdLst/>
            <a:ahLst/>
            <a:cxnLst/>
            <a:rect l="l" t="t" r="r" b="b"/>
            <a:pathLst>
              <a:path w="1595214" h="1614725">
                <a:moveTo>
                  <a:pt x="0" y="0"/>
                </a:moveTo>
                <a:lnTo>
                  <a:pt x="1595214" y="0"/>
                </a:lnTo>
                <a:lnTo>
                  <a:pt x="1595214" y="1614725"/>
                </a:lnTo>
                <a:lnTo>
                  <a:pt x="0" y="16147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9" name="Group 9"/>
          <p:cNvGrpSpPr/>
          <p:nvPr/>
        </p:nvGrpSpPr>
        <p:grpSpPr>
          <a:xfrm>
            <a:off x="1586942" y="7530590"/>
            <a:ext cx="4094314" cy="1465865"/>
            <a:chOff x="0" y="0"/>
            <a:chExt cx="6455982" cy="2311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55982" cy="2311400"/>
            </a:xfrm>
            <a:custGeom>
              <a:avLst/>
              <a:gdLst/>
              <a:ahLst/>
              <a:cxnLst/>
              <a:rect l="l" t="t" r="r" b="b"/>
              <a:pathLst>
                <a:path w="6455982" h="2311400">
                  <a:moveTo>
                    <a:pt x="6151182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6151182" y="2311400"/>
                  </a:lnTo>
                  <a:cubicBezTo>
                    <a:pt x="6320092" y="2311400"/>
                    <a:pt x="6455982" y="2175510"/>
                    <a:pt x="6455982" y="2006600"/>
                  </a:cubicBezTo>
                  <a:lnTo>
                    <a:pt x="6455982" y="304800"/>
                  </a:lnTo>
                  <a:cubicBezTo>
                    <a:pt x="6455982" y="135890"/>
                    <a:pt x="6320092" y="0"/>
                    <a:pt x="6151182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052154" y="8004423"/>
            <a:ext cx="3163890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Normal User </a:t>
            </a:r>
            <a:r>
              <a:rPr lang="en-US" sz="2199" b="1">
                <a:solidFill>
                  <a:srgbClr val="FCFDF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(without login)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096843" y="7530590"/>
            <a:ext cx="4094314" cy="1465865"/>
            <a:chOff x="0" y="0"/>
            <a:chExt cx="6455982" cy="2311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455982" cy="2311400"/>
            </a:xfrm>
            <a:custGeom>
              <a:avLst/>
              <a:gdLst/>
              <a:ahLst/>
              <a:cxnLst/>
              <a:rect l="l" t="t" r="r" b="b"/>
              <a:pathLst>
                <a:path w="6455982" h="2311400">
                  <a:moveTo>
                    <a:pt x="6151182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6151182" y="2311400"/>
                  </a:lnTo>
                  <a:cubicBezTo>
                    <a:pt x="6320092" y="2311400"/>
                    <a:pt x="6455982" y="2175510"/>
                    <a:pt x="6455982" y="2006600"/>
                  </a:cubicBezTo>
                  <a:lnTo>
                    <a:pt x="6455982" y="304800"/>
                  </a:lnTo>
                  <a:cubicBezTo>
                    <a:pt x="6455982" y="135890"/>
                    <a:pt x="6320092" y="0"/>
                    <a:pt x="6151182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7562055" y="7667575"/>
            <a:ext cx="3163890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Registered User Dashboard</a:t>
            </a:r>
            <a:r>
              <a:rPr lang="en-US" sz="2199" b="1">
                <a:solidFill>
                  <a:srgbClr val="F2F2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(after login)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067582" y="7530590"/>
            <a:ext cx="4094314" cy="1465865"/>
            <a:chOff x="0" y="0"/>
            <a:chExt cx="6455982" cy="2311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455982" cy="2311400"/>
            </a:xfrm>
            <a:custGeom>
              <a:avLst/>
              <a:gdLst/>
              <a:ahLst/>
              <a:cxnLst/>
              <a:rect l="l" t="t" r="r" b="b"/>
              <a:pathLst>
                <a:path w="6455982" h="2311400">
                  <a:moveTo>
                    <a:pt x="6151182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6151182" y="2311400"/>
                  </a:lnTo>
                  <a:cubicBezTo>
                    <a:pt x="6320092" y="2311400"/>
                    <a:pt x="6455982" y="2175510"/>
                    <a:pt x="6455982" y="2006600"/>
                  </a:cubicBezTo>
                  <a:lnTo>
                    <a:pt x="6455982" y="304800"/>
                  </a:lnTo>
                  <a:cubicBezTo>
                    <a:pt x="6455982" y="135890"/>
                    <a:pt x="6320092" y="0"/>
                    <a:pt x="6151182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3532793" y="8004423"/>
            <a:ext cx="316389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Admin Panel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67353" y="6325036"/>
            <a:ext cx="12553294" cy="529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1"/>
              </a:lnSpc>
              <a:spcBef>
                <a:spcPct val="0"/>
              </a:spcBef>
            </a:pPr>
            <a:r>
              <a:rPr lang="en-US" sz="3107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system works in three main phases: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855479" y="2723478"/>
            <a:ext cx="2577043" cy="2523565"/>
            <a:chOff x="-72390" y="7620"/>
            <a:chExt cx="6487160" cy="6352540"/>
          </a:xfrm>
        </p:grpSpPr>
        <p:sp>
          <p:nvSpPr>
            <p:cNvPr id="6" name="Freeform 6"/>
            <p:cNvSpPr/>
            <p:nvPr/>
          </p:nvSpPr>
          <p:spPr>
            <a:xfrm>
              <a:off x="-72390" y="7620"/>
              <a:ext cx="6487160" cy="6352540"/>
            </a:xfrm>
            <a:custGeom>
              <a:avLst/>
              <a:gdLst/>
              <a:ahLst/>
              <a:cxnLst/>
              <a:rect l="l" t="t" r="r" b="b"/>
              <a:pathLst>
                <a:path w="6487160" h="6352540">
                  <a:moveTo>
                    <a:pt x="6322060" y="3176270"/>
                  </a:moveTo>
                  <a:cubicBezTo>
                    <a:pt x="6322060" y="2844800"/>
                    <a:pt x="6487160" y="2493010"/>
                    <a:pt x="6385560" y="2194560"/>
                  </a:cubicBezTo>
                  <a:cubicBezTo>
                    <a:pt x="6281420" y="1884680"/>
                    <a:pt x="5928360" y="1694180"/>
                    <a:pt x="5734050" y="1436370"/>
                  </a:cubicBezTo>
                  <a:cubicBezTo>
                    <a:pt x="5537200" y="1176020"/>
                    <a:pt x="5455920" y="796290"/>
                    <a:pt x="5185410" y="607060"/>
                  </a:cubicBezTo>
                  <a:cubicBezTo>
                    <a:pt x="4917440" y="420370"/>
                    <a:pt x="4517390" y="462280"/>
                    <a:pt x="4196080" y="360680"/>
                  </a:cubicBezTo>
                  <a:cubicBezTo>
                    <a:pt x="3884930" y="264160"/>
                    <a:pt x="3589020" y="0"/>
                    <a:pt x="3244850" y="0"/>
                  </a:cubicBezTo>
                  <a:cubicBezTo>
                    <a:pt x="2900680" y="0"/>
                    <a:pt x="2603500" y="262890"/>
                    <a:pt x="2293620" y="360680"/>
                  </a:cubicBezTo>
                  <a:cubicBezTo>
                    <a:pt x="1972310" y="461010"/>
                    <a:pt x="1570990" y="419100"/>
                    <a:pt x="1303020" y="607060"/>
                  </a:cubicBezTo>
                  <a:cubicBezTo>
                    <a:pt x="1032510" y="796290"/>
                    <a:pt x="951230" y="1176020"/>
                    <a:pt x="754380" y="1436370"/>
                  </a:cubicBezTo>
                  <a:cubicBezTo>
                    <a:pt x="558800" y="1694180"/>
                    <a:pt x="207010" y="1884680"/>
                    <a:pt x="101600" y="2194560"/>
                  </a:cubicBezTo>
                  <a:cubicBezTo>
                    <a:pt x="1270" y="2493010"/>
                    <a:pt x="165100" y="2844800"/>
                    <a:pt x="165100" y="3176270"/>
                  </a:cubicBezTo>
                  <a:cubicBezTo>
                    <a:pt x="165100" y="3507740"/>
                    <a:pt x="0" y="3859530"/>
                    <a:pt x="101600" y="4157980"/>
                  </a:cubicBezTo>
                  <a:cubicBezTo>
                    <a:pt x="205740" y="4467860"/>
                    <a:pt x="558800" y="4658360"/>
                    <a:pt x="753110" y="4916170"/>
                  </a:cubicBezTo>
                  <a:cubicBezTo>
                    <a:pt x="949960" y="5176520"/>
                    <a:pt x="1031240" y="5556250"/>
                    <a:pt x="1301750" y="5745480"/>
                  </a:cubicBezTo>
                  <a:cubicBezTo>
                    <a:pt x="1569720" y="5933440"/>
                    <a:pt x="1969770" y="5891530"/>
                    <a:pt x="2292350" y="5991860"/>
                  </a:cubicBezTo>
                  <a:cubicBezTo>
                    <a:pt x="2603500" y="6088380"/>
                    <a:pt x="2899410" y="6352540"/>
                    <a:pt x="3243580" y="6352540"/>
                  </a:cubicBezTo>
                  <a:cubicBezTo>
                    <a:pt x="3587750" y="6352540"/>
                    <a:pt x="3884930" y="6089650"/>
                    <a:pt x="4194810" y="5991860"/>
                  </a:cubicBezTo>
                  <a:cubicBezTo>
                    <a:pt x="4516120" y="5891530"/>
                    <a:pt x="4917440" y="5933440"/>
                    <a:pt x="5185410" y="5745480"/>
                  </a:cubicBezTo>
                  <a:cubicBezTo>
                    <a:pt x="5455920" y="5556250"/>
                    <a:pt x="5537200" y="5176520"/>
                    <a:pt x="5734050" y="4916170"/>
                  </a:cubicBezTo>
                  <a:cubicBezTo>
                    <a:pt x="5929630" y="4658360"/>
                    <a:pt x="6281420" y="4467860"/>
                    <a:pt x="6385560" y="4157980"/>
                  </a:cubicBezTo>
                  <a:cubicBezTo>
                    <a:pt x="6487160" y="3858260"/>
                    <a:pt x="6322060" y="3506470"/>
                    <a:pt x="6322060" y="317627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609979" y="2736430"/>
            <a:ext cx="1131074" cy="11310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44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546946" y="2957162"/>
            <a:ext cx="1131074" cy="113107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44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892265" y="5209004"/>
            <a:ext cx="1131074" cy="113107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44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578463" y="6163048"/>
            <a:ext cx="1131074" cy="113107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44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270721" y="5209004"/>
            <a:ext cx="1131074" cy="113107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44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>
            <a:off x="6726763" y="3428855"/>
            <a:ext cx="1156385" cy="266179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V="1">
            <a:off x="6928530" y="4655518"/>
            <a:ext cx="1209230" cy="805470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V="1">
            <a:off x="9144000" y="5247042"/>
            <a:ext cx="0" cy="916006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flipH="1" flipV="1">
            <a:off x="10151127" y="4654599"/>
            <a:ext cx="1214078" cy="806879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flipH="1">
            <a:off x="10393788" y="3609785"/>
            <a:ext cx="1159822" cy="180728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7" name="Freeform 27"/>
          <p:cNvSpPr/>
          <p:nvPr/>
        </p:nvSpPr>
        <p:spPr>
          <a:xfrm>
            <a:off x="8578463" y="3351605"/>
            <a:ext cx="1131074" cy="1267310"/>
          </a:xfrm>
          <a:custGeom>
            <a:avLst/>
            <a:gdLst/>
            <a:ahLst/>
            <a:cxnLst/>
            <a:rect l="l" t="t" r="r" b="b"/>
            <a:pathLst>
              <a:path w="1131074" h="1267310">
                <a:moveTo>
                  <a:pt x="0" y="0"/>
                </a:moveTo>
                <a:lnTo>
                  <a:pt x="1131074" y="0"/>
                </a:lnTo>
                <a:lnTo>
                  <a:pt x="1131074" y="1267310"/>
                </a:lnTo>
                <a:lnTo>
                  <a:pt x="0" y="1267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5893231" y="3045910"/>
            <a:ext cx="564571" cy="564571"/>
          </a:xfrm>
          <a:custGeom>
            <a:avLst/>
            <a:gdLst/>
            <a:ahLst/>
            <a:cxnLst/>
            <a:rect l="l" t="t" r="r" b="b"/>
            <a:pathLst>
              <a:path w="564571" h="564571">
                <a:moveTo>
                  <a:pt x="0" y="0"/>
                </a:moveTo>
                <a:lnTo>
                  <a:pt x="564571" y="0"/>
                </a:lnTo>
                <a:lnTo>
                  <a:pt x="564571" y="564571"/>
                </a:lnTo>
                <a:lnTo>
                  <a:pt x="0" y="5645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6183626" y="5500365"/>
            <a:ext cx="548353" cy="548353"/>
          </a:xfrm>
          <a:custGeom>
            <a:avLst/>
            <a:gdLst/>
            <a:ahLst/>
            <a:cxnLst/>
            <a:rect l="l" t="t" r="r" b="b"/>
            <a:pathLst>
              <a:path w="548353" h="548353">
                <a:moveTo>
                  <a:pt x="0" y="0"/>
                </a:moveTo>
                <a:lnTo>
                  <a:pt x="548353" y="0"/>
                </a:lnTo>
                <a:lnTo>
                  <a:pt x="548353" y="548353"/>
                </a:lnTo>
                <a:lnTo>
                  <a:pt x="0" y="5483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8863109" y="6487721"/>
            <a:ext cx="561781" cy="481728"/>
          </a:xfrm>
          <a:custGeom>
            <a:avLst/>
            <a:gdLst/>
            <a:ahLst/>
            <a:cxnLst/>
            <a:rect l="l" t="t" r="r" b="b"/>
            <a:pathLst>
              <a:path w="561781" h="481728">
                <a:moveTo>
                  <a:pt x="0" y="0"/>
                </a:moveTo>
                <a:lnTo>
                  <a:pt x="561782" y="0"/>
                </a:lnTo>
                <a:lnTo>
                  <a:pt x="561782" y="481728"/>
                </a:lnTo>
                <a:lnTo>
                  <a:pt x="0" y="4817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1543726" y="5502852"/>
            <a:ext cx="585065" cy="543379"/>
          </a:xfrm>
          <a:custGeom>
            <a:avLst/>
            <a:gdLst/>
            <a:ahLst/>
            <a:cxnLst/>
            <a:rect l="l" t="t" r="r" b="b"/>
            <a:pathLst>
              <a:path w="585065" h="543379">
                <a:moveTo>
                  <a:pt x="0" y="0"/>
                </a:moveTo>
                <a:lnTo>
                  <a:pt x="585065" y="0"/>
                </a:lnTo>
                <a:lnTo>
                  <a:pt x="585065" y="543379"/>
                </a:lnTo>
                <a:lnTo>
                  <a:pt x="0" y="5433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1795040" y="3273109"/>
            <a:ext cx="634888" cy="499181"/>
          </a:xfrm>
          <a:custGeom>
            <a:avLst/>
            <a:gdLst/>
            <a:ahLst/>
            <a:cxnLst/>
            <a:rect l="l" t="t" r="r" b="b"/>
            <a:pathLst>
              <a:path w="634888" h="499181">
                <a:moveTo>
                  <a:pt x="0" y="0"/>
                </a:moveTo>
                <a:lnTo>
                  <a:pt x="634888" y="0"/>
                </a:lnTo>
                <a:lnTo>
                  <a:pt x="634888" y="499181"/>
                </a:lnTo>
                <a:lnTo>
                  <a:pt x="0" y="49918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7662312" y="477312"/>
            <a:ext cx="1251376" cy="1102775"/>
          </a:xfrm>
          <a:custGeom>
            <a:avLst/>
            <a:gdLst/>
            <a:ahLst/>
            <a:cxnLst/>
            <a:rect l="l" t="t" r="r" b="b"/>
            <a:pathLst>
              <a:path w="1251376" h="1102775">
                <a:moveTo>
                  <a:pt x="0" y="0"/>
                </a:moveTo>
                <a:lnTo>
                  <a:pt x="1251376" y="0"/>
                </a:lnTo>
                <a:lnTo>
                  <a:pt x="1251376" y="1102776"/>
                </a:lnTo>
                <a:lnTo>
                  <a:pt x="0" y="11027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19999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4" name="Freeform 34"/>
          <p:cNvSpPr/>
          <p:nvPr/>
        </p:nvSpPr>
        <p:spPr>
          <a:xfrm rot="950735">
            <a:off x="-350329" y="9953366"/>
            <a:ext cx="1601828" cy="588672"/>
          </a:xfrm>
          <a:custGeom>
            <a:avLst/>
            <a:gdLst/>
            <a:ahLst/>
            <a:cxnLst/>
            <a:rect l="l" t="t" r="r" b="b"/>
            <a:pathLst>
              <a:path w="1601828" h="588672">
                <a:moveTo>
                  <a:pt x="0" y="0"/>
                </a:moveTo>
                <a:lnTo>
                  <a:pt x="1601828" y="0"/>
                </a:lnTo>
                <a:lnTo>
                  <a:pt x="1601828" y="588672"/>
                </a:lnTo>
                <a:lnTo>
                  <a:pt x="0" y="58867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4393467" y="533998"/>
            <a:ext cx="9501066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b="1" u="none" strike="noStrike">
                <a:solidFill>
                  <a:srgbClr val="0E1B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FEATURES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8700" y="2919062"/>
            <a:ext cx="4241322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AI-powered recommendations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28700" y="3772410"/>
            <a:ext cx="4730521" cy="1268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203" lvl="1" indent="-180602" algn="just">
              <a:lnSpc>
                <a:spcPts val="2509"/>
              </a:lnSpc>
              <a:spcBef>
                <a:spcPct val="0"/>
              </a:spcBef>
              <a:buFont typeface="Arial"/>
              <a:buChar char="•"/>
            </a:pPr>
            <a:r>
              <a:rPr lang="en-US" sz="1673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Suggest</a:t>
            </a:r>
            <a:r>
              <a:rPr lang="en-US" sz="1673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s venues based on user behavior and searches.</a:t>
            </a:r>
          </a:p>
          <a:p>
            <a:pPr marL="361203" lvl="1" indent="-180602" algn="just">
              <a:lnSpc>
                <a:spcPts val="2509"/>
              </a:lnSpc>
              <a:spcBef>
                <a:spcPct val="0"/>
              </a:spcBef>
              <a:buFont typeface="Arial"/>
              <a:buChar char="•"/>
            </a:pPr>
            <a:r>
              <a:rPr lang="en-US" sz="1673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Helps users quickly find the most relevant halls.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553718" y="7808472"/>
            <a:ext cx="455876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Multi-role system (User, Admin)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678021" y="6117442"/>
            <a:ext cx="527002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Responsive UI and real-time updates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678021" y="3325532"/>
            <a:ext cx="424132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Hall booking with filters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28700" y="6117442"/>
            <a:ext cx="4241322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Automated chatbot for support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8700" y="6836922"/>
            <a:ext cx="4730521" cy="949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203" lvl="1" indent="-180602" algn="just">
              <a:lnSpc>
                <a:spcPts val="2509"/>
              </a:lnSpc>
              <a:spcBef>
                <a:spcPct val="0"/>
              </a:spcBef>
              <a:buFont typeface="Arial"/>
              <a:buChar char="•"/>
            </a:pPr>
            <a:r>
              <a:rPr lang="en-US" sz="1673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AI</a:t>
            </a:r>
            <a:r>
              <a:rPr lang="en-US" sz="1673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 chatbot answers user queries instantly.</a:t>
            </a:r>
          </a:p>
          <a:p>
            <a:pPr marL="361203" lvl="1" indent="-180602" algn="just">
              <a:lnSpc>
                <a:spcPts val="2509"/>
              </a:lnSpc>
              <a:spcBef>
                <a:spcPct val="0"/>
              </a:spcBef>
              <a:buFont typeface="Arial"/>
              <a:buChar char="•"/>
            </a:pPr>
            <a:r>
              <a:rPr lang="en-US" sz="1673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Provides 24/7 real-time assistance without human support.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849471" y="3937635"/>
            <a:ext cx="5098572" cy="947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4162" lvl="1" indent="-182081" algn="just">
              <a:lnSpc>
                <a:spcPts val="2530"/>
              </a:lnSpc>
              <a:spcBef>
                <a:spcPct val="0"/>
              </a:spcBef>
              <a:buFont typeface="Arial"/>
              <a:buChar char="•"/>
            </a:pPr>
            <a:r>
              <a:rPr lang="en-US" sz="1686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User</a:t>
            </a:r>
            <a:r>
              <a:rPr lang="en-US" sz="1686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s can filter halls by location, price, capacity, or event type.</a:t>
            </a:r>
          </a:p>
          <a:p>
            <a:pPr marL="364162" lvl="1" indent="-182081" algn="just">
              <a:lnSpc>
                <a:spcPts val="2530"/>
              </a:lnSpc>
              <a:spcBef>
                <a:spcPct val="0"/>
              </a:spcBef>
              <a:buFont typeface="Arial"/>
              <a:buChar char="•"/>
            </a:pPr>
            <a:r>
              <a:rPr lang="en-US" sz="1686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Makes booking faster and more personalized.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623069" y="8231382"/>
            <a:ext cx="4806859" cy="95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2" lvl="1" indent="-183516" algn="just">
              <a:lnSpc>
                <a:spcPts val="2550"/>
              </a:lnSpc>
              <a:spcBef>
                <a:spcPct val="0"/>
              </a:spcBef>
              <a:buFont typeface="Arial"/>
              <a:buChar char="•"/>
            </a:pPr>
            <a:r>
              <a:rPr lang="en-US" sz="170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Separ</a:t>
            </a:r>
            <a:r>
              <a:rPr lang="en-US" sz="1700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ate dashboards for User and Admin.</a:t>
            </a:r>
          </a:p>
          <a:p>
            <a:pPr marL="367032" lvl="1" indent="-183516" algn="just">
              <a:lnSpc>
                <a:spcPts val="2550"/>
              </a:lnSpc>
              <a:spcBef>
                <a:spcPct val="0"/>
              </a:spcBef>
              <a:buFont typeface="Arial"/>
              <a:buChar char="•"/>
            </a:pPr>
            <a:r>
              <a:rPr lang="en-US" sz="1700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Admin manages halls and bookings; users book and explore.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234313" y="6563550"/>
            <a:ext cx="6157436" cy="61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6241" lvl="1" indent="-178121" algn="just">
              <a:lnSpc>
                <a:spcPts val="2475"/>
              </a:lnSpc>
              <a:spcBef>
                <a:spcPct val="0"/>
              </a:spcBef>
              <a:buFont typeface="Arial"/>
              <a:buChar char="•"/>
            </a:pPr>
            <a:r>
              <a:rPr lang="en-US" sz="165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Work</a:t>
            </a:r>
            <a:r>
              <a:rPr lang="en-US" sz="1650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s smoothly.</a:t>
            </a:r>
          </a:p>
          <a:p>
            <a:pPr marL="356241" lvl="1" indent="-178121" algn="just">
              <a:lnSpc>
                <a:spcPts val="2475"/>
              </a:lnSpc>
              <a:spcBef>
                <a:spcPct val="0"/>
              </a:spcBef>
              <a:buFont typeface="Arial"/>
              <a:buChar char="•"/>
            </a:pPr>
            <a:r>
              <a:rPr lang="en-US" sz="1650" u="none" strike="noStrike" dirty="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Updates reflect instantly for better user experience.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807264" y="9258300"/>
            <a:ext cx="1835964" cy="1335664"/>
          </a:xfrm>
          <a:custGeom>
            <a:avLst/>
            <a:gdLst/>
            <a:ahLst/>
            <a:cxnLst/>
            <a:rect l="l" t="t" r="r" b="b"/>
            <a:pathLst>
              <a:path w="1835964" h="1335664">
                <a:moveTo>
                  <a:pt x="0" y="0"/>
                </a:moveTo>
                <a:lnTo>
                  <a:pt x="1835964" y="0"/>
                </a:lnTo>
                <a:lnTo>
                  <a:pt x="1835964" y="1335664"/>
                </a:lnTo>
                <a:lnTo>
                  <a:pt x="0" y="1335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647278" y="-618490"/>
            <a:ext cx="1281444" cy="1853807"/>
          </a:xfrm>
          <a:custGeom>
            <a:avLst/>
            <a:gdLst/>
            <a:ahLst/>
            <a:cxnLst/>
            <a:rect l="l" t="t" r="r" b="b"/>
            <a:pathLst>
              <a:path w="1281444" h="1853807">
                <a:moveTo>
                  <a:pt x="0" y="0"/>
                </a:moveTo>
                <a:lnTo>
                  <a:pt x="1281444" y="0"/>
                </a:lnTo>
                <a:lnTo>
                  <a:pt x="1281444" y="1853807"/>
                </a:lnTo>
                <a:lnTo>
                  <a:pt x="0" y="18538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457579" y="7045700"/>
            <a:ext cx="53278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</a:t>
            </a:r>
          </a:p>
        </p:txBody>
      </p:sp>
      <p:grpSp>
        <p:nvGrpSpPr>
          <p:cNvPr id="8" name="Group 8"/>
          <p:cNvGrpSpPr/>
          <p:nvPr/>
        </p:nvGrpSpPr>
        <p:grpSpPr>
          <a:xfrm rot="-5400000">
            <a:off x="-889584" y="858808"/>
            <a:ext cx="9355714" cy="8496558"/>
            <a:chOff x="0" y="0"/>
            <a:chExt cx="660400" cy="5997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599754"/>
            </a:xfrm>
            <a:custGeom>
              <a:avLst/>
              <a:gdLst/>
              <a:ahLst/>
              <a:cxnLst/>
              <a:rect l="l" t="t" r="r" b="b"/>
              <a:pathLst>
                <a:path w="660400" h="599754">
                  <a:moveTo>
                    <a:pt x="220252" y="580685"/>
                  </a:moveTo>
                  <a:cubicBezTo>
                    <a:pt x="254109" y="592199"/>
                    <a:pt x="292600" y="599754"/>
                    <a:pt x="330378" y="599754"/>
                  </a:cubicBezTo>
                  <a:cubicBezTo>
                    <a:pt x="368157" y="599754"/>
                    <a:pt x="404509" y="593277"/>
                    <a:pt x="438009" y="581763"/>
                  </a:cubicBezTo>
                  <a:cubicBezTo>
                    <a:pt x="438723" y="581404"/>
                    <a:pt x="439435" y="581404"/>
                    <a:pt x="440148" y="581044"/>
                  </a:cubicBezTo>
                  <a:cubicBezTo>
                    <a:pt x="565955" y="534989"/>
                    <a:pt x="658618" y="413375"/>
                    <a:pt x="660400" y="27598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75780"/>
                  </a:lnTo>
                  <a:cubicBezTo>
                    <a:pt x="1782" y="414094"/>
                    <a:pt x="93019" y="535709"/>
                    <a:pt x="220252" y="58068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gradFill>
                <a:gsLst>
                  <a:gs pos="0">
                    <a:srgbClr val="6AD572">
                      <a:alpha val="100000"/>
                    </a:srgbClr>
                  </a:gs>
                  <a:gs pos="100000">
                    <a:srgbClr val="65A6F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660400" cy="520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010399" y="1275492"/>
            <a:ext cx="9639827" cy="1857858"/>
          </a:xfrm>
          <a:custGeom>
            <a:avLst/>
            <a:gdLst/>
            <a:ahLst/>
            <a:cxnLst/>
            <a:rect l="l" t="t" r="r" b="b"/>
            <a:pathLst>
              <a:path w="9639827" h="1857858">
                <a:moveTo>
                  <a:pt x="0" y="0"/>
                </a:moveTo>
                <a:lnTo>
                  <a:pt x="9639828" y="0"/>
                </a:lnTo>
                <a:lnTo>
                  <a:pt x="9639828" y="1857858"/>
                </a:lnTo>
                <a:lnTo>
                  <a:pt x="0" y="18578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4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6498002" y="1487050"/>
            <a:ext cx="4715550" cy="908815"/>
          </a:xfrm>
          <a:custGeom>
            <a:avLst/>
            <a:gdLst/>
            <a:ahLst/>
            <a:cxnLst/>
            <a:rect l="l" t="t" r="r" b="b"/>
            <a:pathLst>
              <a:path w="4715550" h="908815">
                <a:moveTo>
                  <a:pt x="0" y="0"/>
                </a:moveTo>
                <a:lnTo>
                  <a:pt x="4715549" y="0"/>
                </a:lnTo>
                <a:lnTo>
                  <a:pt x="4715549" y="908815"/>
                </a:lnTo>
                <a:lnTo>
                  <a:pt x="0" y="9088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541592" y="1446337"/>
            <a:ext cx="4715550" cy="908815"/>
          </a:xfrm>
          <a:custGeom>
            <a:avLst/>
            <a:gdLst/>
            <a:ahLst/>
            <a:cxnLst/>
            <a:rect l="l" t="t" r="r" b="b"/>
            <a:pathLst>
              <a:path w="4715550" h="908815">
                <a:moveTo>
                  <a:pt x="0" y="0"/>
                </a:moveTo>
                <a:lnTo>
                  <a:pt x="4715549" y="0"/>
                </a:lnTo>
                <a:lnTo>
                  <a:pt x="4715549" y="908815"/>
                </a:lnTo>
                <a:lnTo>
                  <a:pt x="0" y="9088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505200" y="7925766"/>
            <a:ext cx="9639827" cy="1857858"/>
          </a:xfrm>
          <a:custGeom>
            <a:avLst/>
            <a:gdLst/>
            <a:ahLst/>
            <a:cxnLst/>
            <a:rect l="l" t="t" r="r" b="b"/>
            <a:pathLst>
              <a:path w="9639827" h="1857858">
                <a:moveTo>
                  <a:pt x="0" y="0"/>
                </a:moveTo>
                <a:lnTo>
                  <a:pt x="9639827" y="0"/>
                </a:lnTo>
                <a:lnTo>
                  <a:pt x="9639827" y="1857858"/>
                </a:lnTo>
                <a:lnTo>
                  <a:pt x="0" y="18578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4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6002378" y="8162764"/>
            <a:ext cx="4715550" cy="908815"/>
          </a:xfrm>
          <a:custGeom>
            <a:avLst/>
            <a:gdLst/>
            <a:ahLst/>
            <a:cxnLst/>
            <a:rect l="l" t="t" r="r" b="b"/>
            <a:pathLst>
              <a:path w="4715550" h="908815">
                <a:moveTo>
                  <a:pt x="0" y="0"/>
                </a:moveTo>
                <a:lnTo>
                  <a:pt x="4715550" y="0"/>
                </a:lnTo>
                <a:lnTo>
                  <a:pt x="4715550" y="908815"/>
                </a:lnTo>
                <a:lnTo>
                  <a:pt x="0" y="9088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050093" y="8115048"/>
            <a:ext cx="4715550" cy="908815"/>
          </a:xfrm>
          <a:custGeom>
            <a:avLst/>
            <a:gdLst/>
            <a:ahLst/>
            <a:cxnLst/>
            <a:rect l="l" t="t" r="r" b="b"/>
            <a:pathLst>
              <a:path w="4715550" h="908815">
                <a:moveTo>
                  <a:pt x="0" y="0"/>
                </a:moveTo>
                <a:lnTo>
                  <a:pt x="4715550" y="0"/>
                </a:lnTo>
                <a:lnTo>
                  <a:pt x="4715550" y="908816"/>
                </a:lnTo>
                <a:lnTo>
                  <a:pt x="0" y="90881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717928" y="2278952"/>
            <a:ext cx="6396238" cy="4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6861" lvl="1" indent="-238431" algn="l">
              <a:lnSpc>
                <a:spcPts val="3434"/>
              </a:lnSpc>
              <a:buFont typeface="Arial"/>
              <a:buChar char="•"/>
            </a:pPr>
            <a:r>
              <a:rPr lang="en-US" sz="22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(Frontend): React-based UI for users.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25410" y="8417585"/>
            <a:ext cx="3039030" cy="30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3"/>
              </a:lnSpc>
            </a:pPr>
            <a:r>
              <a:rPr lang="en-US" sz="2000" b="1">
                <a:solidFill>
                  <a:srgbClr val="181818"/>
                </a:solidFill>
                <a:latin typeface="Gotham Bold"/>
                <a:ea typeface="Gotham Bold"/>
                <a:cs typeface="Gotham Bold"/>
                <a:sym typeface="Gotham Bold"/>
              </a:rPr>
              <a:t>Admin Layer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4817295" y="4081329"/>
            <a:ext cx="12879694" cy="1857858"/>
            <a:chOff x="0" y="0"/>
            <a:chExt cx="17172925" cy="247714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853103" cy="2477144"/>
            </a:xfrm>
            <a:custGeom>
              <a:avLst/>
              <a:gdLst/>
              <a:ahLst/>
              <a:cxnLst/>
              <a:rect l="l" t="t" r="r" b="b"/>
              <a:pathLst>
                <a:path w="12853103" h="2477144">
                  <a:moveTo>
                    <a:pt x="0" y="0"/>
                  </a:moveTo>
                  <a:lnTo>
                    <a:pt x="12853103" y="0"/>
                  </a:lnTo>
                  <a:lnTo>
                    <a:pt x="12853103" y="2477144"/>
                  </a:lnTo>
                  <a:lnTo>
                    <a:pt x="0" y="2477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24000"/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3329571" y="316489"/>
              <a:ext cx="6287399" cy="1211753"/>
            </a:xfrm>
            <a:custGeom>
              <a:avLst/>
              <a:gdLst/>
              <a:ahLst/>
              <a:cxnLst/>
              <a:rect l="l" t="t" r="r" b="b"/>
              <a:pathLst>
                <a:path w="6287399" h="1211753">
                  <a:moveTo>
                    <a:pt x="0" y="0"/>
                  </a:moveTo>
                  <a:lnTo>
                    <a:pt x="6287399" y="0"/>
                  </a:lnTo>
                  <a:lnTo>
                    <a:pt x="6287399" y="1211753"/>
                  </a:lnTo>
                  <a:lnTo>
                    <a:pt x="0" y="1211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3393191" y="252989"/>
              <a:ext cx="6287399" cy="1211753"/>
            </a:xfrm>
            <a:custGeom>
              <a:avLst/>
              <a:gdLst/>
              <a:ahLst/>
              <a:cxnLst/>
              <a:rect l="l" t="t" r="r" b="b"/>
              <a:pathLst>
                <a:path w="6287399" h="1211753">
                  <a:moveTo>
                    <a:pt x="0" y="0"/>
                  </a:moveTo>
                  <a:lnTo>
                    <a:pt x="6287400" y="0"/>
                  </a:lnTo>
                  <a:lnTo>
                    <a:pt x="6287400" y="1211753"/>
                  </a:lnTo>
                  <a:lnTo>
                    <a:pt x="0" y="1211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8533282" y="1398067"/>
              <a:ext cx="8639643" cy="486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87" lvl="1" indent="-226693" algn="l">
                <a:lnSpc>
                  <a:spcPts val="3265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(Backend): API handling booking and AI logic.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5093613" y="655759"/>
              <a:ext cx="4052040" cy="404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33"/>
                </a:lnSpc>
              </a:pPr>
              <a:r>
                <a:rPr lang="en-US" sz="2000" b="1">
                  <a:solidFill>
                    <a:srgbClr val="181818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Application Layer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93990" y="3297390"/>
            <a:ext cx="5067300" cy="165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6719"/>
              </a:lnSpc>
              <a:spcBef>
                <a:spcPct val="0"/>
              </a:spcBef>
            </a:pPr>
            <a:r>
              <a:rPr lang="en-US" sz="4800" b="1" u="none" strike="noStrike">
                <a:solidFill>
                  <a:srgbClr val="0E1B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ARCHITECTURE </a:t>
            </a:r>
          </a:p>
        </p:txBody>
      </p:sp>
      <p:sp>
        <p:nvSpPr>
          <p:cNvPr id="26" name="Freeform 26"/>
          <p:cNvSpPr/>
          <p:nvPr/>
        </p:nvSpPr>
        <p:spPr>
          <a:xfrm>
            <a:off x="6786841" y="1673002"/>
            <a:ext cx="455484" cy="455484"/>
          </a:xfrm>
          <a:custGeom>
            <a:avLst/>
            <a:gdLst/>
            <a:ahLst/>
            <a:cxnLst/>
            <a:rect l="l" t="t" r="r" b="b"/>
            <a:pathLst>
              <a:path w="455484" h="455484">
                <a:moveTo>
                  <a:pt x="0" y="0"/>
                </a:moveTo>
                <a:lnTo>
                  <a:pt x="455484" y="0"/>
                </a:lnTo>
                <a:lnTo>
                  <a:pt x="455484" y="455485"/>
                </a:lnTo>
                <a:lnTo>
                  <a:pt x="0" y="45548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289309" y="8318513"/>
            <a:ext cx="455484" cy="455484"/>
          </a:xfrm>
          <a:custGeom>
            <a:avLst/>
            <a:gdLst/>
            <a:ahLst/>
            <a:cxnLst/>
            <a:rect l="l" t="t" r="r" b="b"/>
            <a:pathLst>
              <a:path w="455484" h="455484">
                <a:moveTo>
                  <a:pt x="0" y="0"/>
                </a:moveTo>
                <a:lnTo>
                  <a:pt x="455485" y="0"/>
                </a:lnTo>
                <a:lnTo>
                  <a:pt x="455485" y="455484"/>
                </a:lnTo>
                <a:lnTo>
                  <a:pt x="0" y="45548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7737465" y="1723091"/>
            <a:ext cx="3039030" cy="30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3"/>
              </a:lnSpc>
            </a:pPr>
            <a:r>
              <a:rPr lang="en-US" sz="2000" b="1">
                <a:solidFill>
                  <a:srgbClr val="181818"/>
                </a:solidFill>
                <a:latin typeface="Gotham Bold"/>
                <a:ea typeface="Gotham Bold"/>
                <a:cs typeface="Gotham Bold"/>
                <a:sym typeface="Gotham Bold"/>
              </a:rPr>
              <a:t>User Layer</a:t>
            </a:r>
          </a:p>
        </p:txBody>
      </p:sp>
      <p:sp>
        <p:nvSpPr>
          <p:cNvPr id="29" name="Freeform 29"/>
          <p:cNvSpPr/>
          <p:nvPr/>
        </p:nvSpPr>
        <p:spPr>
          <a:xfrm>
            <a:off x="7581068" y="4501160"/>
            <a:ext cx="455484" cy="455484"/>
          </a:xfrm>
          <a:custGeom>
            <a:avLst/>
            <a:gdLst/>
            <a:ahLst/>
            <a:cxnLst/>
            <a:rect l="l" t="t" r="r" b="b"/>
            <a:pathLst>
              <a:path w="455484" h="455484">
                <a:moveTo>
                  <a:pt x="0" y="0"/>
                </a:moveTo>
                <a:lnTo>
                  <a:pt x="455485" y="0"/>
                </a:lnTo>
                <a:lnTo>
                  <a:pt x="455485" y="455485"/>
                </a:lnTo>
                <a:lnTo>
                  <a:pt x="0" y="45548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693990" y="4918545"/>
            <a:ext cx="486415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platform works in three layers: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092954" y="9034176"/>
            <a:ext cx="6698943" cy="381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7" lvl="1" indent="-226693" algn="l">
              <a:lnSpc>
                <a:spcPts val="3265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Secure monitoring and management dashboard.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364439" y="5636650"/>
            <a:ext cx="3356670" cy="30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33"/>
              </a:lnSpc>
              <a:spcBef>
                <a:spcPct val="0"/>
              </a:spcBef>
            </a:pPr>
            <a:r>
              <a:rPr lang="en-US" sz="2000" b="1" u="none" strike="noStrike">
                <a:solidFill>
                  <a:srgbClr val="181818"/>
                </a:solidFill>
                <a:latin typeface="Gotham Bold"/>
                <a:ea typeface="Gotham Bold"/>
                <a:cs typeface="Gotham Bold"/>
                <a:sym typeface="Gotham Bold"/>
              </a:rPr>
              <a:t>Technical Implementation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213551" y="5955219"/>
            <a:ext cx="6396238" cy="169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6861" lvl="1" indent="-238431" algn="l">
              <a:lnSpc>
                <a:spcPts val="3434"/>
              </a:lnSpc>
              <a:buFont typeface="Arial"/>
              <a:buChar char="•"/>
            </a:pPr>
            <a:r>
              <a:rPr lang="en-US" sz="22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1Generated </a:t>
            </a:r>
            <a:r>
              <a:rPr lang="en-US" sz="220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unique API key</a:t>
            </a:r>
            <a:r>
              <a:rPr lang="en-US" sz="22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from NVIDIA:nemotron nano 9B V2 model</a:t>
            </a:r>
          </a:p>
          <a:p>
            <a:pPr marL="476861" lvl="1" indent="-238431" algn="l">
              <a:lnSpc>
                <a:spcPts val="3434"/>
              </a:lnSpc>
              <a:buFont typeface="Arial"/>
              <a:buChar char="•"/>
            </a:pPr>
            <a:r>
              <a:rPr lang="en-US" sz="22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Integrated with chatbot request handlers</a:t>
            </a:r>
          </a:p>
          <a:p>
            <a:pPr algn="l">
              <a:lnSpc>
                <a:spcPts val="3434"/>
              </a:lnSpc>
            </a:pPr>
            <a:endParaRPr lang="en-US" sz="2208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346745">
            <a:off x="-388006" y="9509422"/>
            <a:ext cx="1397340" cy="1418619"/>
          </a:xfrm>
          <a:custGeom>
            <a:avLst/>
            <a:gdLst/>
            <a:ahLst/>
            <a:cxnLst/>
            <a:rect l="l" t="t" r="r" b="b"/>
            <a:pathLst>
              <a:path w="1397340" h="1418619">
                <a:moveTo>
                  <a:pt x="0" y="0"/>
                </a:moveTo>
                <a:lnTo>
                  <a:pt x="1397340" y="0"/>
                </a:lnTo>
                <a:lnTo>
                  <a:pt x="1397340" y="1418619"/>
                </a:lnTo>
                <a:lnTo>
                  <a:pt x="0" y="14186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7783684" y="134947"/>
            <a:ext cx="1595214" cy="1614725"/>
          </a:xfrm>
          <a:custGeom>
            <a:avLst/>
            <a:gdLst/>
            <a:ahLst/>
            <a:cxnLst/>
            <a:rect l="l" t="t" r="r" b="b"/>
            <a:pathLst>
              <a:path w="1595214" h="1614725">
                <a:moveTo>
                  <a:pt x="0" y="0"/>
                </a:moveTo>
                <a:lnTo>
                  <a:pt x="1595214" y="0"/>
                </a:lnTo>
                <a:lnTo>
                  <a:pt x="1595214" y="1614725"/>
                </a:lnTo>
                <a:lnTo>
                  <a:pt x="0" y="16147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777181" y="2209966"/>
            <a:ext cx="8650906" cy="3331673"/>
            <a:chOff x="0" y="0"/>
            <a:chExt cx="2278428" cy="8774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78428" cy="877478"/>
            </a:xfrm>
            <a:custGeom>
              <a:avLst/>
              <a:gdLst/>
              <a:ahLst/>
              <a:cxnLst/>
              <a:rect l="l" t="t" r="r" b="b"/>
              <a:pathLst>
                <a:path w="2278428" h="877478">
                  <a:moveTo>
                    <a:pt x="45641" y="0"/>
                  </a:moveTo>
                  <a:lnTo>
                    <a:pt x="2232787" y="0"/>
                  </a:lnTo>
                  <a:cubicBezTo>
                    <a:pt x="2244892" y="0"/>
                    <a:pt x="2256501" y="4809"/>
                    <a:pt x="2265060" y="13368"/>
                  </a:cubicBezTo>
                  <a:cubicBezTo>
                    <a:pt x="2273619" y="21927"/>
                    <a:pt x="2278428" y="33536"/>
                    <a:pt x="2278428" y="45641"/>
                  </a:cubicBezTo>
                  <a:lnTo>
                    <a:pt x="2278428" y="831837"/>
                  </a:lnTo>
                  <a:cubicBezTo>
                    <a:pt x="2278428" y="857043"/>
                    <a:pt x="2257994" y="877478"/>
                    <a:pt x="2232787" y="877478"/>
                  </a:cubicBezTo>
                  <a:lnTo>
                    <a:pt x="45641" y="877478"/>
                  </a:lnTo>
                  <a:cubicBezTo>
                    <a:pt x="20434" y="877478"/>
                    <a:pt x="0" y="857043"/>
                    <a:pt x="0" y="831837"/>
                  </a:cubicBezTo>
                  <a:lnTo>
                    <a:pt x="0" y="45641"/>
                  </a:lnTo>
                  <a:cubicBezTo>
                    <a:pt x="0" y="20434"/>
                    <a:pt x="20434" y="0"/>
                    <a:pt x="45641" y="0"/>
                  </a:cubicBezTo>
                  <a:close/>
                </a:path>
              </a:pathLst>
            </a:custGeom>
            <a:solidFill>
              <a:srgbClr val="DDE5C3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2278428" cy="953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9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644980" y="493682"/>
            <a:ext cx="10818355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b="1" u="none" strike="noStrike">
                <a:solidFill>
                  <a:srgbClr val="0E1B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NORMAL USER (WITHOUT LOGIN)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9014" y="1359147"/>
            <a:ext cx="16410286" cy="46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 b="1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Purpose: </a:t>
            </a:r>
            <a:r>
              <a:rPr lang="en-US" sz="25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Allow any visitor to explore venues and interact with the system without registration.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20846" y="2513319"/>
            <a:ext cx="8507241" cy="2691301"/>
            <a:chOff x="0" y="0"/>
            <a:chExt cx="11342989" cy="358840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57150"/>
              <a:ext cx="3442478" cy="6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51"/>
                </a:lnSpc>
                <a:spcBef>
                  <a:spcPct val="0"/>
                </a:spcBef>
              </a:pPr>
              <a:r>
                <a:rPr lang="en-US" sz="3107" b="1">
                  <a:solidFill>
                    <a:srgbClr val="0C7D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Home Page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7509" y="725575"/>
              <a:ext cx="9741641" cy="430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9"/>
                </a:lnSpc>
              </a:pPr>
              <a:r>
                <a:rPr lang="en-US" sz="1899" b="1">
                  <a:solidFill>
                    <a:srgbClr val="3B3B3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Header: </a:t>
              </a:r>
              <a:r>
                <a:rPr lang="en-US" sz="1899">
                  <a:solidFill>
                    <a:srgbClr val="3B3B3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Background image with search bar for event search.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7509" y="1276756"/>
              <a:ext cx="9741641" cy="430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9"/>
                </a:lnSpc>
              </a:pPr>
              <a:r>
                <a:rPr lang="en-US" sz="1899" b="1">
                  <a:solidFill>
                    <a:srgbClr val="3B3B3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Trending Venues: </a:t>
              </a:r>
              <a:r>
                <a:rPr lang="en-US" sz="1899">
                  <a:solidFill>
                    <a:srgbClr val="3B3B3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Auto left-scrolling list of popular venues.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7509" y="1827936"/>
              <a:ext cx="9741641" cy="430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9"/>
                </a:lnSpc>
              </a:pPr>
              <a:r>
                <a:rPr lang="en-US" sz="1899" b="1">
                  <a:solidFill>
                    <a:srgbClr val="3B3B3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Find by Category: </a:t>
              </a:r>
              <a:r>
                <a:rPr lang="en-US" sz="1899">
                  <a:solidFill>
                    <a:srgbClr val="3B3B3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Weddings , Corporate , Birthdays ,Concerts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7509" y="2464842"/>
              <a:ext cx="11095768" cy="667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18"/>
                </a:lnSpc>
              </a:pPr>
              <a:r>
                <a:rPr lang="en-US" sz="1899" b="1">
                  <a:solidFill>
                    <a:srgbClr val="3B3B3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Personalized Recommendations:</a:t>
              </a:r>
              <a:r>
                <a:rPr lang="en-US" sz="1899">
                  <a:solidFill>
                    <a:srgbClr val="3B3B3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AI-driven suggestions based on user behavior and interactions.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7509" y="3157871"/>
              <a:ext cx="11265480" cy="430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9"/>
                </a:lnSpc>
              </a:pPr>
              <a:r>
                <a:rPr lang="en-US" sz="1899" b="1">
                  <a:solidFill>
                    <a:srgbClr val="3B3B3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Footer Section: </a:t>
              </a:r>
              <a:r>
                <a:rPr lang="en-US" sz="1899">
                  <a:solidFill>
                    <a:srgbClr val="3B3B3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Quick links, social icons, newsletter subscription.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05349" y="6446393"/>
            <a:ext cx="5228533" cy="2184594"/>
            <a:chOff x="0" y="0"/>
            <a:chExt cx="1377062" cy="57536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77062" cy="575366"/>
            </a:xfrm>
            <a:custGeom>
              <a:avLst/>
              <a:gdLst/>
              <a:ahLst/>
              <a:cxnLst/>
              <a:rect l="l" t="t" r="r" b="b"/>
              <a:pathLst>
                <a:path w="1377062" h="575366">
                  <a:moveTo>
                    <a:pt x="75516" y="0"/>
                  </a:moveTo>
                  <a:lnTo>
                    <a:pt x="1301546" y="0"/>
                  </a:lnTo>
                  <a:cubicBezTo>
                    <a:pt x="1321574" y="0"/>
                    <a:pt x="1340782" y="7956"/>
                    <a:pt x="1354944" y="22118"/>
                  </a:cubicBezTo>
                  <a:cubicBezTo>
                    <a:pt x="1369106" y="36280"/>
                    <a:pt x="1377062" y="55488"/>
                    <a:pt x="1377062" y="75516"/>
                  </a:cubicBezTo>
                  <a:lnTo>
                    <a:pt x="1377062" y="499850"/>
                  </a:lnTo>
                  <a:cubicBezTo>
                    <a:pt x="1377062" y="541557"/>
                    <a:pt x="1343253" y="575366"/>
                    <a:pt x="1301546" y="575366"/>
                  </a:cubicBezTo>
                  <a:lnTo>
                    <a:pt x="75516" y="575366"/>
                  </a:lnTo>
                  <a:cubicBezTo>
                    <a:pt x="33810" y="575366"/>
                    <a:pt x="0" y="541557"/>
                    <a:pt x="0" y="499850"/>
                  </a:cubicBezTo>
                  <a:lnTo>
                    <a:pt x="0" y="75516"/>
                  </a:lnTo>
                  <a:cubicBezTo>
                    <a:pt x="0" y="33810"/>
                    <a:pt x="33810" y="0"/>
                    <a:pt x="75516" y="0"/>
                  </a:cubicBezTo>
                  <a:close/>
                </a:path>
              </a:pathLst>
            </a:custGeom>
            <a:solidFill>
              <a:srgbClr val="DDE5C3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1377062" cy="651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975043" y="3020026"/>
            <a:ext cx="5228533" cy="2184594"/>
            <a:chOff x="0" y="0"/>
            <a:chExt cx="1377062" cy="57536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77062" cy="575366"/>
            </a:xfrm>
            <a:custGeom>
              <a:avLst/>
              <a:gdLst/>
              <a:ahLst/>
              <a:cxnLst/>
              <a:rect l="l" t="t" r="r" b="b"/>
              <a:pathLst>
                <a:path w="1377062" h="575366">
                  <a:moveTo>
                    <a:pt x="75516" y="0"/>
                  </a:moveTo>
                  <a:lnTo>
                    <a:pt x="1301546" y="0"/>
                  </a:lnTo>
                  <a:cubicBezTo>
                    <a:pt x="1321574" y="0"/>
                    <a:pt x="1340782" y="7956"/>
                    <a:pt x="1354944" y="22118"/>
                  </a:cubicBezTo>
                  <a:cubicBezTo>
                    <a:pt x="1369106" y="36280"/>
                    <a:pt x="1377062" y="55488"/>
                    <a:pt x="1377062" y="75516"/>
                  </a:cubicBezTo>
                  <a:lnTo>
                    <a:pt x="1377062" y="499850"/>
                  </a:lnTo>
                  <a:cubicBezTo>
                    <a:pt x="1377062" y="541557"/>
                    <a:pt x="1343253" y="575366"/>
                    <a:pt x="1301546" y="575366"/>
                  </a:cubicBezTo>
                  <a:lnTo>
                    <a:pt x="75516" y="575366"/>
                  </a:lnTo>
                  <a:cubicBezTo>
                    <a:pt x="33810" y="575366"/>
                    <a:pt x="0" y="541557"/>
                    <a:pt x="0" y="499850"/>
                  </a:cubicBezTo>
                  <a:lnTo>
                    <a:pt x="0" y="75516"/>
                  </a:lnTo>
                  <a:cubicBezTo>
                    <a:pt x="0" y="33810"/>
                    <a:pt x="33810" y="0"/>
                    <a:pt x="75516" y="0"/>
                  </a:cubicBezTo>
                  <a:close/>
                </a:path>
              </a:pathLst>
            </a:custGeom>
            <a:solidFill>
              <a:srgbClr val="DDE5C3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76200"/>
              <a:ext cx="1377062" cy="651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9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601605" y="3188785"/>
            <a:ext cx="8729527" cy="1091234"/>
            <a:chOff x="0" y="0"/>
            <a:chExt cx="11639369" cy="1454979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57150"/>
              <a:ext cx="11639369" cy="6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51"/>
                </a:lnSpc>
                <a:spcBef>
                  <a:spcPct val="0"/>
                </a:spcBef>
              </a:pPr>
              <a:r>
                <a:rPr lang="en-US" sz="3107" b="1">
                  <a:solidFill>
                    <a:srgbClr val="0C7D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About Us Page: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3676753" y="592225"/>
              <a:ext cx="4016511" cy="862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3B3B3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Features</a:t>
              </a:r>
            </a:p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3B3B3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Our Mission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28700" y="6688329"/>
            <a:ext cx="2519138" cy="995481"/>
            <a:chOff x="0" y="0"/>
            <a:chExt cx="3358850" cy="1327308"/>
          </a:xfrm>
        </p:grpSpPr>
        <p:sp>
          <p:nvSpPr>
            <p:cNvPr id="29" name="TextBox 29"/>
            <p:cNvSpPr txBox="1"/>
            <p:nvPr/>
          </p:nvSpPr>
          <p:spPr>
            <a:xfrm>
              <a:off x="0" y="574197"/>
              <a:ext cx="3358850" cy="430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849"/>
                </a:lnSpc>
                <a:spcBef>
                  <a:spcPct val="0"/>
                </a:spcBef>
              </a:pPr>
              <a:r>
                <a:rPr lang="en-US" sz="1899" u="none" strike="noStrike">
                  <a:solidFill>
                    <a:srgbClr val="3B3B3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contact details.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3358850" cy="688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51"/>
                </a:lnSpc>
                <a:spcBef>
                  <a:spcPct val="0"/>
                </a:spcBef>
              </a:pPr>
              <a:r>
                <a:rPr lang="en-US" sz="3107" b="1">
                  <a:solidFill>
                    <a:srgbClr val="0C7D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Contact Us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896777"/>
              <a:ext cx="3358850" cy="430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849"/>
                </a:lnSpc>
                <a:spcBef>
                  <a:spcPct val="0"/>
                </a:spcBef>
              </a:pPr>
              <a:r>
                <a:rPr lang="en-US" sz="1899" u="none" strike="noStrike">
                  <a:solidFill>
                    <a:srgbClr val="3B3B3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contact form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741989" y="6446393"/>
            <a:ext cx="5228533" cy="2184594"/>
            <a:chOff x="0" y="0"/>
            <a:chExt cx="1377062" cy="57536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377062" cy="575366"/>
            </a:xfrm>
            <a:custGeom>
              <a:avLst/>
              <a:gdLst/>
              <a:ahLst/>
              <a:cxnLst/>
              <a:rect l="l" t="t" r="r" b="b"/>
              <a:pathLst>
                <a:path w="1377062" h="575366">
                  <a:moveTo>
                    <a:pt x="75516" y="0"/>
                  </a:moveTo>
                  <a:lnTo>
                    <a:pt x="1301546" y="0"/>
                  </a:lnTo>
                  <a:cubicBezTo>
                    <a:pt x="1321574" y="0"/>
                    <a:pt x="1340782" y="7956"/>
                    <a:pt x="1354944" y="22118"/>
                  </a:cubicBezTo>
                  <a:cubicBezTo>
                    <a:pt x="1369106" y="36280"/>
                    <a:pt x="1377062" y="55488"/>
                    <a:pt x="1377062" y="75516"/>
                  </a:cubicBezTo>
                  <a:lnTo>
                    <a:pt x="1377062" y="499850"/>
                  </a:lnTo>
                  <a:cubicBezTo>
                    <a:pt x="1377062" y="541557"/>
                    <a:pt x="1343253" y="575366"/>
                    <a:pt x="1301546" y="575366"/>
                  </a:cubicBezTo>
                  <a:lnTo>
                    <a:pt x="75516" y="575366"/>
                  </a:lnTo>
                  <a:cubicBezTo>
                    <a:pt x="33810" y="575366"/>
                    <a:pt x="0" y="541557"/>
                    <a:pt x="0" y="499850"/>
                  </a:cubicBezTo>
                  <a:lnTo>
                    <a:pt x="0" y="75516"/>
                  </a:lnTo>
                  <a:cubicBezTo>
                    <a:pt x="0" y="33810"/>
                    <a:pt x="33810" y="0"/>
                    <a:pt x="75516" y="0"/>
                  </a:cubicBezTo>
                  <a:close/>
                </a:path>
              </a:pathLst>
            </a:custGeom>
            <a:solidFill>
              <a:srgbClr val="DDE5C3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76200"/>
              <a:ext cx="1377062" cy="651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9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306156" y="6446393"/>
            <a:ext cx="5228533" cy="2184594"/>
            <a:chOff x="0" y="0"/>
            <a:chExt cx="1377062" cy="57536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377062" cy="575366"/>
            </a:xfrm>
            <a:custGeom>
              <a:avLst/>
              <a:gdLst/>
              <a:ahLst/>
              <a:cxnLst/>
              <a:rect l="l" t="t" r="r" b="b"/>
              <a:pathLst>
                <a:path w="1377062" h="575366">
                  <a:moveTo>
                    <a:pt x="75516" y="0"/>
                  </a:moveTo>
                  <a:lnTo>
                    <a:pt x="1301546" y="0"/>
                  </a:lnTo>
                  <a:cubicBezTo>
                    <a:pt x="1321574" y="0"/>
                    <a:pt x="1340782" y="7956"/>
                    <a:pt x="1354944" y="22118"/>
                  </a:cubicBezTo>
                  <a:cubicBezTo>
                    <a:pt x="1369106" y="36280"/>
                    <a:pt x="1377062" y="55488"/>
                    <a:pt x="1377062" y="75516"/>
                  </a:cubicBezTo>
                  <a:lnTo>
                    <a:pt x="1377062" y="499850"/>
                  </a:lnTo>
                  <a:cubicBezTo>
                    <a:pt x="1377062" y="541557"/>
                    <a:pt x="1343253" y="575366"/>
                    <a:pt x="1301546" y="575366"/>
                  </a:cubicBezTo>
                  <a:lnTo>
                    <a:pt x="75516" y="575366"/>
                  </a:lnTo>
                  <a:cubicBezTo>
                    <a:pt x="33810" y="575366"/>
                    <a:pt x="0" y="541557"/>
                    <a:pt x="0" y="499850"/>
                  </a:cubicBezTo>
                  <a:lnTo>
                    <a:pt x="0" y="75516"/>
                  </a:lnTo>
                  <a:cubicBezTo>
                    <a:pt x="0" y="33810"/>
                    <a:pt x="33810" y="0"/>
                    <a:pt x="75516" y="0"/>
                  </a:cubicBezTo>
                  <a:close/>
                </a:path>
              </a:pathLst>
            </a:custGeom>
            <a:solidFill>
              <a:srgbClr val="DDE5C3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76200"/>
              <a:ext cx="1377062" cy="651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9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7101238" y="6785145"/>
            <a:ext cx="2519138" cy="995481"/>
            <a:chOff x="0" y="0"/>
            <a:chExt cx="3358850" cy="1327308"/>
          </a:xfrm>
        </p:grpSpPr>
        <p:sp>
          <p:nvSpPr>
            <p:cNvPr id="39" name="TextBox 39"/>
            <p:cNvSpPr txBox="1"/>
            <p:nvPr/>
          </p:nvSpPr>
          <p:spPr>
            <a:xfrm>
              <a:off x="0" y="-57150"/>
              <a:ext cx="1879544" cy="688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351"/>
                </a:lnSpc>
                <a:spcBef>
                  <a:spcPct val="0"/>
                </a:spcBef>
              </a:pPr>
              <a:r>
                <a:rPr lang="en-US" sz="3107" b="1" u="none" strike="noStrike">
                  <a:solidFill>
                    <a:srgbClr val="0C7D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Login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574197"/>
              <a:ext cx="3358850" cy="430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849"/>
                </a:lnSpc>
                <a:spcBef>
                  <a:spcPct val="0"/>
                </a:spcBef>
              </a:pPr>
              <a:r>
                <a:rPr lang="en-US" sz="1899" u="none" strike="noStrike">
                  <a:solidFill>
                    <a:srgbClr val="3B3B3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User Login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896777"/>
              <a:ext cx="3358850" cy="430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849"/>
                </a:lnSpc>
                <a:spcBef>
                  <a:spcPct val="0"/>
                </a:spcBef>
              </a:pPr>
              <a:r>
                <a:rPr lang="en-US" sz="1899" u="none" strike="noStrike">
                  <a:solidFill>
                    <a:srgbClr val="3B3B3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Owner Login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2736040" y="6785145"/>
            <a:ext cx="2554840" cy="990300"/>
            <a:chOff x="0" y="0"/>
            <a:chExt cx="3406454" cy="1320401"/>
          </a:xfrm>
        </p:grpSpPr>
        <p:sp>
          <p:nvSpPr>
            <p:cNvPr id="43" name="TextBox 43"/>
            <p:cNvSpPr txBox="1"/>
            <p:nvPr/>
          </p:nvSpPr>
          <p:spPr>
            <a:xfrm>
              <a:off x="0" y="-57150"/>
              <a:ext cx="3358850" cy="688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351"/>
                </a:lnSpc>
                <a:spcBef>
                  <a:spcPct val="0"/>
                </a:spcBef>
              </a:pPr>
              <a:r>
                <a:rPr lang="en-US" sz="3107" b="1">
                  <a:solidFill>
                    <a:srgbClr val="0C7D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SignUp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95206" y="889870"/>
              <a:ext cx="3263644" cy="430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849"/>
                </a:lnSpc>
                <a:spcBef>
                  <a:spcPct val="0"/>
                </a:spcBef>
              </a:pPr>
              <a:r>
                <a:rPr lang="en-US" sz="1899" u="none" strike="noStrike">
                  <a:solidFill>
                    <a:srgbClr val="3B3B3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User Signup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47603" y="574197"/>
              <a:ext cx="3358850" cy="430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849"/>
                </a:lnSpc>
                <a:spcBef>
                  <a:spcPct val="0"/>
                </a:spcBef>
              </a:pPr>
              <a:r>
                <a:rPr lang="en-US" sz="1899" u="none" strike="noStrike">
                  <a:solidFill>
                    <a:srgbClr val="3B3B3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Owner SignUp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807264" y="9258300"/>
            <a:ext cx="1835964" cy="1335664"/>
          </a:xfrm>
          <a:custGeom>
            <a:avLst/>
            <a:gdLst/>
            <a:ahLst/>
            <a:cxnLst/>
            <a:rect l="l" t="t" r="r" b="b"/>
            <a:pathLst>
              <a:path w="1835964" h="1335664">
                <a:moveTo>
                  <a:pt x="0" y="0"/>
                </a:moveTo>
                <a:lnTo>
                  <a:pt x="1835964" y="0"/>
                </a:lnTo>
                <a:lnTo>
                  <a:pt x="1835964" y="1335664"/>
                </a:lnTo>
                <a:lnTo>
                  <a:pt x="0" y="1335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647278" y="-618490"/>
            <a:ext cx="1281444" cy="1853807"/>
          </a:xfrm>
          <a:custGeom>
            <a:avLst/>
            <a:gdLst/>
            <a:ahLst/>
            <a:cxnLst/>
            <a:rect l="l" t="t" r="r" b="b"/>
            <a:pathLst>
              <a:path w="1281444" h="1853807">
                <a:moveTo>
                  <a:pt x="0" y="0"/>
                </a:moveTo>
                <a:lnTo>
                  <a:pt x="1281444" y="0"/>
                </a:lnTo>
                <a:lnTo>
                  <a:pt x="1281444" y="1853807"/>
                </a:lnTo>
                <a:lnTo>
                  <a:pt x="0" y="18538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6786841" y="1673002"/>
            <a:ext cx="455484" cy="455484"/>
          </a:xfrm>
          <a:custGeom>
            <a:avLst/>
            <a:gdLst/>
            <a:ahLst/>
            <a:cxnLst/>
            <a:rect l="l" t="t" r="r" b="b"/>
            <a:pathLst>
              <a:path w="455484" h="455484">
                <a:moveTo>
                  <a:pt x="0" y="0"/>
                </a:moveTo>
                <a:lnTo>
                  <a:pt x="455484" y="0"/>
                </a:lnTo>
                <a:lnTo>
                  <a:pt x="455484" y="455485"/>
                </a:lnTo>
                <a:lnTo>
                  <a:pt x="0" y="4554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289309" y="8318513"/>
            <a:ext cx="455484" cy="455484"/>
          </a:xfrm>
          <a:custGeom>
            <a:avLst/>
            <a:gdLst/>
            <a:ahLst/>
            <a:cxnLst/>
            <a:rect l="l" t="t" r="r" b="b"/>
            <a:pathLst>
              <a:path w="455484" h="455484">
                <a:moveTo>
                  <a:pt x="0" y="0"/>
                </a:moveTo>
                <a:lnTo>
                  <a:pt x="455485" y="0"/>
                </a:lnTo>
                <a:lnTo>
                  <a:pt x="455485" y="455484"/>
                </a:lnTo>
                <a:lnTo>
                  <a:pt x="0" y="4554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42719" y="4015492"/>
            <a:ext cx="8701281" cy="5242808"/>
          </a:xfrm>
          <a:custGeom>
            <a:avLst/>
            <a:gdLst/>
            <a:ahLst/>
            <a:cxnLst/>
            <a:rect l="l" t="t" r="r" b="b"/>
            <a:pathLst>
              <a:path w="8701281" h="5242808">
                <a:moveTo>
                  <a:pt x="0" y="0"/>
                </a:moveTo>
                <a:lnTo>
                  <a:pt x="8701281" y="0"/>
                </a:lnTo>
                <a:lnTo>
                  <a:pt x="8701281" y="5242808"/>
                </a:lnTo>
                <a:lnTo>
                  <a:pt x="0" y="524280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7204" t="-762" r="-12676" b="-890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316198" y="4015492"/>
            <a:ext cx="8735114" cy="5242808"/>
          </a:xfrm>
          <a:custGeom>
            <a:avLst/>
            <a:gdLst/>
            <a:ahLst/>
            <a:cxnLst/>
            <a:rect l="l" t="t" r="r" b="b"/>
            <a:pathLst>
              <a:path w="8735114" h="5242808">
                <a:moveTo>
                  <a:pt x="0" y="0"/>
                </a:moveTo>
                <a:lnTo>
                  <a:pt x="8735115" y="0"/>
                </a:lnTo>
                <a:lnTo>
                  <a:pt x="8735115" y="5242808"/>
                </a:lnTo>
                <a:lnTo>
                  <a:pt x="0" y="524280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7781" r="-11596" b="-858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285463" y="423787"/>
            <a:ext cx="11717073" cy="165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0E1B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SECURE PASSWORD RECOVERY WORKFLOW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6548" y="2499962"/>
            <a:ext cx="172593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streamlined, two-step process for secure account recovery, beginning with email OTP verification and concluding with a new password confirmation.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807264" y="9258300"/>
            <a:ext cx="1835964" cy="1335664"/>
          </a:xfrm>
          <a:custGeom>
            <a:avLst/>
            <a:gdLst/>
            <a:ahLst/>
            <a:cxnLst/>
            <a:rect l="l" t="t" r="r" b="b"/>
            <a:pathLst>
              <a:path w="1835964" h="1335664">
                <a:moveTo>
                  <a:pt x="0" y="0"/>
                </a:moveTo>
                <a:lnTo>
                  <a:pt x="1835964" y="0"/>
                </a:lnTo>
                <a:lnTo>
                  <a:pt x="1835964" y="1335664"/>
                </a:lnTo>
                <a:lnTo>
                  <a:pt x="0" y="1335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647278" y="-618490"/>
            <a:ext cx="1281444" cy="1853807"/>
          </a:xfrm>
          <a:custGeom>
            <a:avLst/>
            <a:gdLst/>
            <a:ahLst/>
            <a:cxnLst/>
            <a:rect l="l" t="t" r="r" b="b"/>
            <a:pathLst>
              <a:path w="1281444" h="1853807">
                <a:moveTo>
                  <a:pt x="0" y="0"/>
                </a:moveTo>
                <a:lnTo>
                  <a:pt x="1281444" y="0"/>
                </a:lnTo>
                <a:lnTo>
                  <a:pt x="1281444" y="1853807"/>
                </a:lnTo>
                <a:lnTo>
                  <a:pt x="0" y="18538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6786841" y="1673002"/>
            <a:ext cx="455484" cy="455484"/>
          </a:xfrm>
          <a:custGeom>
            <a:avLst/>
            <a:gdLst/>
            <a:ahLst/>
            <a:cxnLst/>
            <a:rect l="l" t="t" r="r" b="b"/>
            <a:pathLst>
              <a:path w="455484" h="455484">
                <a:moveTo>
                  <a:pt x="0" y="0"/>
                </a:moveTo>
                <a:lnTo>
                  <a:pt x="455484" y="0"/>
                </a:lnTo>
                <a:lnTo>
                  <a:pt x="455484" y="455485"/>
                </a:lnTo>
                <a:lnTo>
                  <a:pt x="0" y="4554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289309" y="8318513"/>
            <a:ext cx="455484" cy="455484"/>
          </a:xfrm>
          <a:custGeom>
            <a:avLst/>
            <a:gdLst/>
            <a:ahLst/>
            <a:cxnLst/>
            <a:rect l="l" t="t" r="r" b="b"/>
            <a:pathLst>
              <a:path w="455484" h="455484">
                <a:moveTo>
                  <a:pt x="0" y="0"/>
                </a:moveTo>
                <a:lnTo>
                  <a:pt x="455485" y="0"/>
                </a:lnTo>
                <a:lnTo>
                  <a:pt x="455485" y="455484"/>
                </a:lnTo>
                <a:lnTo>
                  <a:pt x="0" y="4554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51768" y="1672931"/>
            <a:ext cx="7345233" cy="3709343"/>
          </a:xfrm>
          <a:custGeom>
            <a:avLst/>
            <a:gdLst/>
            <a:ahLst/>
            <a:cxnLst/>
            <a:rect l="l" t="t" r="r" b="b"/>
            <a:pathLst>
              <a:path w="7345233" h="3709343">
                <a:moveTo>
                  <a:pt x="0" y="0"/>
                </a:moveTo>
                <a:lnTo>
                  <a:pt x="7345233" y="0"/>
                </a:lnTo>
                <a:lnTo>
                  <a:pt x="7345233" y="3709343"/>
                </a:lnTo>
                <a:lnTo>
                  <a:pt x="0" y="370934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9042550" y="1673002"/>
            <a:ext cx="7521970" cy="3709271"/>
          </a:xfrm>
          <a:custGeom>
            <a:avLst/>
            <a:gdLst/>
            <a:ahLst/>
            <a:cxnLst/>
            <a:rect l="l" t="t" r="r" b="b"/>
            <a:pathLst>
              <a:path w="7521970" h="3709271">
                <a:moveTo>
                  <a:pt x="0" y="0"/>
                </a:moveTo>
                <a:lnTo>
                  <a:pt x="7521970" y="0"/>
                </a:lnTo>
                <a:lnTo>
                  <a:pt x="7521970" y="3709272"/>
                </a:lnTo>
                <a:lnTo>
                  <a:pt x="0" y="370927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990357" y="5572039"/>
            <a:ext cx="8516564" cy="4354093"/>
          </a:xfrm>
          <a:custGeom>
            <a:avLst/>
            <a:gdLst/>
            <a:ahLst/>
            <a:cxnLst/>
            <a:rect l="l" t="t" r="r" b="b"/>
            <a:pathLst>
              <a:path w="8516564" h="4354093">
                <a:moveTo>
                  <a:pt x="0" y="0"/>
                </a:moveTo>
                <a:lnTo>
                  <a:pt x="8516563" y="0"/>
                </a:lnTo>
                <a:lnTo>
                  <a:pt x="8516563" y="4354093"/>
                </a:lnTo>
                <a:lnTo>
                  <a:pt x="0" y="435409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1457579" y="7045700"/>
            <a:ext cx="53278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85463" y="423787"/>
            <a:ext cx="11717073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0E1B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AUTHENTICATION FLOW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346745">
            <a:off x="-388006" y="9509422"/>
            <a:ext cx="1397340" cy="1418619"/>
          </a:xfrm>
          <a:custGeom>
            <a:avLst/>
            <a:gdLst/>
            <a:ahLst/>
            <a:cxnLst/>
            <a:rect l="l" t="t" r="r" b="b"/>
            <a:pathLst>
              <a:path w="1397340" h="1418619">
                <a:moveTo>
                  <a:pt x="0" y="0"/>
                </a:moveTo>
                <a:lnTo>
                  <a:pt x="1397340" y="0"/>
                </a:lnTo>
                <a:lnTo>
                  <a:pt x="1397340" y="1418619"/>
                </a:lnTo>
                <a:lnTo>
                  <a:pt x="0" y="14186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7783684" y="134947"/>
            <a:ext cx="1595214" cy="1614725"/>
          </a:xfrm>
          <a:custGeom>
            <a:avLst/>
            <a:gdLst/>
            <a:ahLst/>
            <a:cxnLst/>
            <a:rect l="l" t="t" r="r" b="b"/>
            <a:pathLst>
              <a:path w="1595214" h="1614725">
                <a:moveTo>
                  <a:pt x="0" y="0"/>
                </a:moveTo>
                <a:lnTo>
                  <a:pt x="1595214" y="0"/>
                </a:lnTo>
                <a:lnTo>
                  <a:pt x="1595214" y="1614725"/>
                </a:lnTo>
                <a:lnTo>
                  <a:pt x="0" y="16147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465566" y="493682"/>
            <a:ext cx="15356867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b="1" u="none" strike="noStrike">
                <a:solidFill>
                  <a:srgbClr val="0E1B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REGISTERED USER DASHBOARD (AFTER LOGIN)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5091" y="1942104"/>
            <a:ext cx="12798863" cy="320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3"/>
              </a:lnSpc>
            </a:pPr>
            <a:r>
              <a:rPr lang="en-US" sz="2299" b="1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Hall Booking:</a:t>
            </a:r>
            <a:r>
              <a:rPr lang="en-US" sz="2299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Users can search and book halls with filters (location, price, capacity, etc.).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5091" y="2196230"/>
            <a:ext cx="8438453" cy="407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449"/>
              </a:lnSpc>
              <a:spcBef>
                <a:spcPct val="0"/>
              </a:spcBef>
            </a:pPr>
            <a:r>
              <a:rPr lang="en-US" sz="2299" b="1" u="none" strike="noStrike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Photographers:</a:t>
            </a:r>
            <a:r>
              <a:rPr lang="en-US" sz="22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Allows users to find and hire photographers.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9014" y="1383912"/>
            <a:ext cx="6171201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Dashboard Options: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75091" y="2603329"/>
            <a:ext cx="10240468" cy="320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483"/>
              </a:lnSpc>
              <a:spcBef>
                <a:spcPct val="0"/>
              </a:spcBef>
            </a:pPr>
            <a:r>
              <a:rPr lang="en-US" sz="2299" b="1" u="none" strike="noStrike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Planners:</a:t>
            </a:r>
            <a:r>
              <a:rPr lang="en-US" sz="22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Event planners for decoration and overall event managements.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5091" y="2934228"/>
            <a:ext cx="5227236" cy="320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3"/>
              </a:lnSpc>
            </a:pPr>
            <a:r>
              <a:rPr lang="en-US" sz="2299" b="1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</a:t>
            </a:r>
            <a:r>
              <a:rPr lang="en-US" sz="2299" b="1" u="none" strike="noStrike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ake Section:</a:t>
            </a:r>
            <a:r>
              <a:rPr lang="en-US" sz="22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Order cakes for events.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75091" y="3264554"/>
            <a:ext cx="11165162" cy="320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3"/>
              </a:lnSpc>
            </a:pPr>
            <a:r>
              <a:rPr lang="en-US" sz="2299" b="1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Attir</a:t>
            </a:r>
            <a:r>
              <a:rPr lang="en-US" sz="2299" b="1" u="none" strike="noStrike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 Section:</a:t>
            </a:r>
            <a:r>
              <a:rPr lang="en-US" sz="2299" u="none" strike="noStrike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View and order event attire (wedding dress, suits, etc.).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014" y="4074179"/>
            <a:ext cx="6171201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Booking Feature &amp; Steps: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6774" y="4759980"/>
            <a:ext cx="14441866" cy="422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3"/>
              </a:lnSpc>
            </a:pPr>
            <a:r>
              <a:rPr lang="en-US" sz="2300" b="1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1️⃣ Find Hall:</a:t>
            </a:r>
          </a:p>
          <a:p>
            <a:pPr algn="l">
              <a:lnSpc>
                <a:spcPts val="2783"/>
              </a:lnSpc>
            </a:pPr>
            <a:r>
              <a:rPr lang="en-US" sz="2300" b="1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User clicks on the “Find Hall” page to explore available venues.</a:t>
            </a:r>
          </a:p>
          <a:p>
            <a:pPr algn="l">
              <a:lnSpc>
                <a:spcPts val="2783"/>
              </a:lnSpc>
            </a:pPr>
            <a:r>
              <a:rPr lang="en-US" sz="2300" b="1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2️⃣ Select Hall:</a:t>
            </a:r>
          </a:p>
          <a:p>
            <a:pPr algn="l">
              <a:lnSpc>
                <a:spcPts val="2783"/>
              </a:lnSpc>
            </a:pPr>
            <a:r>
              <a:rPr lang="en-US" sz="2300" b="1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User selects a preferred hall and clicks on “Check Availability.”</a:t>
            </a:r>
          </a:p>
          <a:p>
            <a:pPr algn="l">
              <a:lnSpc>
                <a:spcPts val="2783"/>
              </a:lnSpc>
            </a:pPr>
            <a:r>
              <a:rPr lang="en-US" sz="2300" b="1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3️⃣ Choose Date &amp; Time:</a:t>
            </a:r>
          </a:p>
          <a:p>
            <a:pPr algn="l">
              <a:lnSpc>
                <a:spcPts val="2783"/>
              </a:lnSpc>
            </a:pPr>
            <a:r>
              <a:rPr lang="en-US" sz="2300" b="1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User picks event date and time.</a:t>
            </a:r>
          </a:p>
          <a:p>
            <a:pPr marL="496571" lvl="1" indent="-248285" algn="l">
              <a:lnSpc>
                <a:spcPts val="2783"/>
              </a:lnSpc>
              <a:buFont typeface="Arial"/>
              <a:buChar char="•"/>
            </a:pPr>
            <a:r>
              <a:rPr lang="en-US" sz="230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If the hall is already booked, a message appears with suggested alternative halls.</a:t>
            </a:r>
          </a:p>
          <a:p>
            <a:pPr marL="496571" lvl="1" indent="-248285" algn="l">
              <a:lnSpc>
                <a:spcPts val="2783"/>
              </a:lnSpc>
              <a:buFont typeface="Arial"/>
              <a:buChar char="•"/>
            </a:pPr>
            <a:r>
              <a:rPr lang="en-US" sz="230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If available, it proceeds to the next step.</a:t>
            </a:r>
          </a:p>
          <a:p>
            <a:pPr algn="l">
              <a:lnSpc>
                <a:spcPts val="2783"/>
              </a:lnSpc>
            </a:pPr>
            <a:r>
              <a:rPr lang="en-US" sz="2300" b="1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4️⃣ Fill Booking Details:</a:t>
            </a:r>
          </a:p>
          <a:p>
            <a:pPr algn="l">
              <a:lnSpc>
                <a:spcPts val="2783"/>
              </a:lnSpc>
            </a:pPr>
            <a:r>
              <a:rPr lang="en-US" sz="2300" b="1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A form opens to enter Name and Phone Number for booking confirmation.</a:t>
            </a:r>
          </a:p>
          <a:p>
            <a:pPr algn="l">
              <a:lnSpc>
                <a:spcPts val="2783"/>
              </a:lnSpc>
            </a:pPr>
            <a:r>
              <a:rPr lang="en-US" sz="2300" b="1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5️⃣ Booking Confirmation:</a:t>
            </a:r>
          </a:p>
          <a:p>
            <a:pPr algn="l">
              <a:lnSpc>
                <a:spcPts val="2783"/>
              </a:lnSpc>
            </a:pPr>
            <a:r>
              <a:rPr lang="en-US" sz="2300" b="1">
                <a:solidFill>
                  <a:srgbClr val="3B3B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After clicking the “Book” button, the system shows a “Booking Successful” message.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346745">
            <a:off x="-388006" y="9509422"/>
            <a:ext cx="1397340" cy="1418619"/>
          </a:xfrm>
          <a:custGeom>
            <a:avLst/>
            <a:gdLst/>
            <a:ahLst/>
            <a:cxnLst/>
            <a:rect l="l" t="t" r="r" b="b"/>
            <a:pathLst>
              <a:path w="1397340" h="1418619">
                <a:moveTo>
                  <a:pt x="0" y="0"/>
                </a:moveTo>
                <a:lnTo>
                  <a:pt x="1397340" y="0"/>
                </a:lnTo>
                <a:lnTo>
                  <a:pt x="1397340" y="1418619"/>
                </a:lnTo>
                <a:lnTo>
                  <a:pt x="0" y="14186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7783684" y="134947"/>
            <a:ext cx="1595214" cy="1614725"/>
          </a:xfrm>
          <a:custGeom>
            <a:avLst/>
            <a:gdLst/>
            <a:ahLst/>
            <a:cxnLst/>
            <a:rect l="l" t="t" r="r" b="b"/>
            <a:pathLst>
              <a:path w="1595214" h="1614725">
                <a:moveTo>
                  <a:pt x="0" y="0"/>
                </a:moveTo>
                <a:lnTo>
                  <a:pt x="1595214" y="0"/>
                </a:lnTo>
                <a:lnTo>
                  <a:pt x="1595214" y="1614725"/>
                </a:lnTo>
                <a:lnTo>
                  <a:pt x="0" y="16147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65566" y="264795"/>
            <a:ext cx="15356867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b="1" u="none" strike="noStrike">
                <a:solidFill>
                  <a:srgbClr val="0E1B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REGISTERED USER DASHBOARD (AFTER LOGIN)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1027</Words>
  <Application>Microsoft Office PowerPoint</Application>
  <PresentationFormat>Custom</PresentationFormat>
  <Paragraphs>131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Canva Sans Bold</vt:lpstr>
      <vt:lpstr>Arial</vt:lpstr>
      <vt:lpstr>Canva Sans</vt:lpstr>
      <vt:lpstr>Montserrat Bold</vt:lpstr>
      <vt:lpstr>Roboto Bold</vt:lpstr>
      <vt:lpstr>Poppins Bold</vt:lpstr>
      <vt:lpstr>Gotham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AIEventMate</dc:title>
  <cp:lastModifiedBy>S Surayya Tabassum</cp:lastModifiedBy>
  <cp:revision>2</cp:revision>
  <dcterms:created xsi:type="dcterms:W3CDTF">2006-08-16T00:00:00Z</dcterms:created>
  <dcterms:modified xsi:type="dcterms:W3CDTF">2025-11-01T12:29:36Z</dcterms:modified>
  <dc:identifier>DAG26jlv6OQ</dc:identifier>
</cp:coreProperties>
</file>